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1097">
          <p15:clr>
            <a:srgbClr val="A4A3A4"/>
          </p15:clr>
        </p15:guide>
        <p15:guide id="9" orient="horz" pos="711">
          <p15:clr>
            <a:srgbClr val="A4A3A4"/>
          </p15:clr>
        </p15:guide>
        <p15:guide id="10" pos="431">
          <p15:clr>
            <a:srgbClr val="A4A3A4"/>
          </p15:clr>
        </p15:guide>
        <p15:guide id="11" pos="4241">
          <p15:clr>
            <a:srgbClr val="A4A3A4"/>
          </p15:clr>
        </p15:guide>
        <p15:guide id="12" orient="horz" pos="575">
          <p15:clr>
            <a:srgbClr val="A4A3A4"/>
          </p15:clr>
        </p15:guide>
        <p15:guide id="13" orient="horz" pos="1210">
          <p15:clr>
            <a:srgbClr val="A4A3A4"/>
          </p15:clr>
        </p15:guide>
        <p15:guide id="14" orient="horz" pos="1891">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1" roundtripDataSignature="AMtx7mhozxfNRoeML5AOYshLimgdKvsC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1097" orient="horz"/>
        <p:guide pos="711" orient="horz"/>
        <p:guide pos="431"/>
        <p:guide pos="4241"/>
        <p:guide pos="575" orient="horz"/>
        <p:guide pos="1210" orient="horz"/>
        <p:guide pos="1891"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 name="Google Shape;3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En líneas generales podemos decir que el Design Thinking logra obtener soluciones creativas para diferentes problemas, y que en el proceso de lograr esas soluciones logra involucrar a los usuarios de un producto o servicio para de alguna forma convertirlos en actores activos desde el mismo proceso de creación. </a:t>
            </a:r>
            <a:endParaRPr/>
          </a:p>
          <a:p>
            <a:pPr indent="0" lvl="0" marL="0" rtl="0" algn="l">
              <a:spcBef>
                <a:spcPts val="0"/>
              </a:spcBef>
              <a:spcAft>
                <a:spcPts val="0"/>
              </a:spcAft>
              <a:buNone/>
            </a:pPr>
            <a:r>
              <a:rPr lang="es-PE" sz="1600"/>
              <a:t>Steelcase diseñó esta carpeta (que conocemos) a partir de la aplicación de Design Thinking.</a:t>
            </a:r>
            <a:endParaRPr/>
          </a:p>
          <a:p>
            <a:pPr indent="0" lvl="0" marL="0" rtl="0" algn="l">
              <a:spcBef>
                <a:spcPts val="0"/>
              </a:spcBef>
              <a:spcAft>
                <a:spcPts val="0"/>
              </a:spcAft>
              <a:buNone/>
            </a:pPr>
            <a:r>
              <a:t/>
            </a:r>
            <a:endParaRPr/>
          </a:p>
        </p:txBody>
      </p:sp>
      <p:sp>
        <p:nvSpPr>
          <p:cNvPr id="135" name="Google Shape;13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 name="Google Shape;143;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Como diseñador, los problemas que tratas de resolver no son los tuyos, son problemas de otras personas. Para diseñar para estas personas debes adquirir la empatía por lo que ellos son como personas y lo que es importante para ellos.</a:t>
            </a:r>
            <a:endParaRPr sz="1600"/>
          </a:p>
        </p:txBody>
      </p:sp>
      <p:sp>
        <p:nvSpPr>
          <p:cNvPr id="160" name="Google Shape;16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1600"/>
              <a:buFont typeface="Calibri"/>
              <a:buAutoNum type="arabicPeriod"/>
            </a:pPr>
            <a:r>
              <a:rPr lang="es-PE" sz="1600"/>
              <a:t>Debemos siempre tratar de observar desde el exterior sin entrometerse, las mejores ideas vienen en situaciones así.</a:t>
            </a:r>
            <a:endParaRPr/>
          </a:p>
          <a:p>
            <a:pPr indent="-228600" lvl="0" marL="228600" rtl="0" algn="l">
              <a:spcBef>
                <a:spcPts val="0"/>
              </a:spcBef>
              <a:spcAft>
                <a:spcPts val="0"/>
              </a:spcAft>
              <a:buClr>
                <a:schemeClr val="dk1"/>
              </a:buClr>
              <a:buSzPts val="1600"/>
              <a:buFont typeface="Calibri"/>
              <a:buAutoNum type="arabicPeriod"/>
            </a:pPr>
            <a:r>
              <a:rPr lang="es-PE" sz="1600"/>
              <a:t>Prepara algunas preguntas para ir manejando la conversación, siempre manteniendo levemente estructurada.</a:t>
            </a:r>
            <a:endParaRPr/>
          </a:p>
          <a:p>
            <a:pPr indent="-228600" lvl="0" marL="228600" rtl="0" algn="l">
              <a:spcBef>
                <a:spcPts val="0"/>
              </a:spcBef>
              <a:spcAft>
                <a:spcPts val="0"/>
              </a:spcAft>
              <a:buClr>
                <a:schemeClr val="dk1"/>
              </a:buClr>
              <a:buSzPts val="1600"/>
              <a:buFont typeface="Calibri"/>
              <a:buAutoNum type="arabicPeriod"/>
            </a:pPr>
            <a:r>
              <a:rPr lang="es-PE" sz="1600"/>
              <a:t>Pídele también que te explique como hace algunas cosas y que vaya vocalizando lo que pasa por su mente cuando esté en su trabajo.</a:t>
            </a:r>
            <a:endParaRPr sz="1600"/>
          </a:p>
        </p:txBody>
      </p:sp>
      <p:sp>
        <p:nvSpPr>
          <p:cNvPr id="168" name="Google Shape;16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s-PE" sz="1600">
                <a:solidFill>
                  <a:schemeClr val="dk1"/>
                </a:solidFill>
                <a:latin typeface="Calibri"/>
                <a:ea typeface="Calibri"/>
                <a:cs typeface="Calibri"/>
                <a:sym typeface="Calibri"/>
              </a:rPr>
              <a:t>La definición del problema toma la forma de la redacción de una frase, una construcción gramática, llamada “Punto de vista” (POV), cuyos elementos son:</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 </a:t>
            </a:r>
            <a:r>
              <a:rPr b="1" i="0" lang="es-PE" sz="1600">
                <a:solidFill>
                  <a:schemeClr val="dk1"/>
                </a:solidFill>
                <a:latin typeface="Calibri"/>
                <a:ea typeface="Calibri"/>
                <a:cs typeface="Calibri"/>
                <a:sym typeface="Calibri"/>
              </a:rPr>
              <a:t>Usuario + Necesidad</a:t>
            </a:r>
            <a:r>
              <a:rPr b="0" i="0" lang="es-PE" sz="1600">
                <a:solidFill>
                  <a:schemeClr val="dk1"/>
                </a:solidFill>
                <a:latin typeface="Calibri"/>
                <a:ea typeface="Calibri"/>
                <a:cs typeface="Calibri"/>
                <a:sym typeface="Calibri"/>
              </a:rPr>
              <a:t> </a:t>
            </a:r>
            <a:r>
              <a:rPr b="1" i="0" lang="es-PE" sz="1600">
                <a:solidFill>
                  <a:schemeClr val="dk1"/>
                </a:solidFill>
                <a:latin typeface="Calibri"/>
                <a:ea typeface="Calibri"/>
                <a:cs typeface="Calibri"/>
                <a:sym typeface="Calibri"/>
              </a:rPr>
              <a:t>+ Hallazgo</a:t>
            </a:r>
            <a:r>
              <a:rPr b="0" i="0" lang="es-PE" sz="1600">
                <a:solidFill>
                  <a:schemeClr val="dk1"/>
                </a:solidFill>
                <a:latin typeface="Calibri"/>
                <a:ea typeface="Calibri"/>
                <a:cs typeface="Calibri"/>
                <a:sym typeface="Calibri"/>
              </a:rPr>
              <a:t>. El POV se establece de común acuerdo con el equipo de trabajo y se convierte así en el “problema” accionable sobre el </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cual continuará el proceso.</a:t>
            </a:r>
            <a:endParaRPr sz="1600"/>
          </a:p>
        </p:txBody>
      </p:sp>
      <p:sp>
        <p:nvSpPr>
          <p:cNvPr id="192" name="Google Shape;19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Es un espacio para desarrollar brainstorming y construir ideas sobre ideas previas. En esta etapa se conciben una gran cantidad de ideas que dan muchas alternativas de donde elegir como posibles soluciones en vez de encontrar una sola solución. También puedes hacer uso de otras técnicas de creatividad</a:t>
            </a:r>
            <a:endParaRPr/>
          </a:p>
          <a:p>
            <a:pPr indent="0" lvl="0" marL="0" rtl="0" algn="l">
              <a:spcBef>
                <a:spcPts val="0"/>
              </a:spcBef>
              <a:spcAft>
                <a:spcPts val="0"/>
              </a:spcAft>
              <a:buNone/>
            </a:pPr>
            <a:r>
              <a:rPr lang="es-PE" sz="1600"/>
              <a:t>(Mapas Mentales, SCAMPER, Análisis Morfológico, etc.)</a:t>
            </a:r>
            <a:endParaRPr sz="1600"/>
          </a:p>
        </p:txBody>
      </p:sp>
      <p:sp>
        <p:nvSpPr>
          <p:cNvPr id="200" name="Google Shape;200;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Hacer la conexión con las etapas del proceso creativo (Sesión 2).</a:t>
            </a:r>
            <a:endParaRPr sz="1600"/>
          </a:p>
        </p:txBody>
      </p:sp>
      <p:sp>
        <p:nvSpPr>
          <p:cNvPr id="208" name="Google Shape;20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b="1" lang="es-PE" sz="1600">
                <a:solidFill>
                  <a:schemeClr val="dk1"/>
                </a:solidFill>
                <a:latin typeface="Calibri"/>
                <a:ea typeface="Calibri"/>
                <a:cs typeface="Calibri"/>
                <a:sym typeface="Calibri"/>
              </a:rPr>
              <a:t>(Hacer referencia al video de IDEO y el carro de compra)</a:t>
            </a:r>
            <a:r>
              <a:rPr lang="es-PE" sz="1600">
                <a:solidFill>
                  <a:schemeClr val="dk1"/>
                </a:solidFill>
                <a:latin typeface="Calibri"/>
                <a:ea typeface="Calibri"/>
                <a:cs typeface="Calibri"/>
                <a:sym typeface="Calibri"/>
              </a:rPr>
              <a:t> Los prototipos pueden ser actuaciones, storyboards bocetos, ilustraciones, etc.</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La única regla es consumir la menor cantidad de recursos y tiempo, de modo que se pueda ver y testear las soluciones que han surgido en la etapa de ideación, </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lo antes posible. </a:t>
            </a:r>
            <a:endParaRPr sz="1600">
              <a:solidFill>
                <a:schemeClr val="dk1"/>
              </a:solidFill>
              <a:latin typeface="Calibri"/>
              <a:ea typeface="Calibri"/>
              <a:cs typeface="Calibri"/>
              <a:sym typeface="Calibri"/>
            </a:endParaRPr>
          </a:p>
        </p:txBody>
      </p:sp>
      <p:sp>
        <p:nvSpPr>
          <p:cNvPr id="216" name="Google Shape;216;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Esta es la oportunidad para refinar las soluciones y poder mejorarlas. Idealmente se debe evaluar y testear en el contexto mismo del usuario.</a:t>
            </a:r>
            <a:endParaRPr sz="1600"/>
          </a:p>
        </p:txBody>
      </p:sp>
      <p:sp>
        <p:nvSpPr>
          <p:cNvPr id="231" name="Google Shape;231;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s-PE" sz="1600"/>
              <a:t>Iteración:</a:t>
            </a:r>
            <a:r>
              <a:rPr b="1" i="0" lang="es-PE" sz="1600">
                <a:solidFill>
                  <a:schemeClr val="dk1"/>
                </a:solidFill>
                <a:latin typeface="Calibri"/>
                <a:ea typeface="Calibri"/>
                <a:cs typeface="Calibri"/>
                <a:sym typeface="Calibri"/>
              </a:rPr>
              <a:t> </a:t>
            </a:r>
            <a:r>
              <a:rPr b="0" i="0" lang="es-PE" sz="1600">
                <a:solidFill>
                  <a:schemeClr val="dk1"/>
                </a:solidFill>
                <a:latin typeface="Calibri"/>
                <a:ea typeface="Calibri"/>
                <a:cs typeface="Calibri"/>
                <a:sym typeface="Calibri"/>
              </a:rPr>
              <a:t>Es el acto de repetir un proceso con la intención de alcanzar una meta deseada, objetivo o resultado. Cada repetición del proceso también se le denomina una "iteración", y los resultados de una iteración se utilizan como punto de partida para la siguiente iteración.</a:t>
            </a:r>
            <a:r>
              <a:rPr b="1" i="0" lang="es-PE" sz="1600">
                <a:solidFill>
                  <a:schemeClr val="dk1"/>
                </a:solidFill>
                <a:latin typeface="Calibri"/>
                <a:ea typeface="Calibri"/>
                <a:cs typeface="Calibri"/>
                <a:sym typeface="Calibri"/>
              </a:rPr>
              <a:t> </a:t>
            </a:r>
            <a:endParaRPr/>
          </a:p>
          <a:p>
            <a:pPr indent="0" lvl="0" marL="0" rtl="0" algn="l">
              <a:spcBef>
                <a:spcPts val="0"/>
              </a:spcBef>
              <a:spcAft>
                <a:spcPts val="0"/>
              </a:spcAft>
              <a:buNone/>
            </a:pPr>
            <a:r>
              <a:rPr b="1" i="0" lang="es-PE" sz="1600">
                <a:solidFill>
                  <a:schemeClr val="dk1"/>
                </a:solidFill>
                <a:latin typeface="Calibri"/>
                <a:ea typeface="Calibri"/>
                <a:cs typeface="Calibri"/>
                <a:sym typeface="Calibri"/>
              </a:rPr>
              <a:t>Insight</a:t>
            </a:r>
            <a:r>
              <a:rPr b="0" i="0" lang="es-PE" sz="1600">
                <a:solidFill>
                  <a:schemeClr val="dk1"/>
                </a:solidFill>
                <a:latin typeface="Calibri"/>
                <a:ea typeface="Calibri"/>
                <a:cs typeface="Calibri"/>
                <a:sym typeface="Calibri"/>
              </a:rPr>
              <a:t> es un término utilizado en </a:t>
            </a:r>
            <a:r>
              <a:rPr b="0" i="0" lang="es-PE" sz="1600" u="none" strike="noStrike">
                <a:solidFill>
                  <a:schemeClr val="dk1"/>
                </a:solidFill>
                <a:latin typeface="Calibri"/>
                <a:ea typeface="Calibri"/>
                <a:cs typeface="Calibri"/>
                <a:sym typeface="Calibri"/>
              </a:rPr>
              <a:t>Psicología </a:t>
            </a:r>
            <a:r>
              <a:rPr b="0" i="0" lang="es-PE" sz="1600">
                <a:solidFill>
                  <a:schemeClr val="dk1"/>
                </a:solidFill>
                <a:latin typeface="Calibri"/>
                <a:ea typeface="Calibri"/>
                <a:cs typeface="Calibri"/>
                <a:sym typeface="Calibri"/>
              </a:rPr>
              <a:t>proveniente del </a:t>
            </a:r>
            <a:r>
              <a:rPr b="0" i="0" lang="es-PE" sz="1600" u="none" strike="noStrike">
                <a:solidFill>
                  <a:schemeClr val="dk1"/>
                </a:solidFill>
                <a:latin typeface="Calibri"/>
                <a:ea typeface="Calibri"/>
                <a:cs typeface="Calibri"/>
                <a:sym typeface="Calibri"/>
              </a:rPr>
              <a:t>inglés </a:t>
            </a:r>
            <a:r>
              <a:rPr b="0" i="0" lang="es-PE" sz="1600">
                <a:solidFill>
                  <a:schemeClr val="dk1"/>
                </a:solidFill>
                <a:latin typeface="Calibri"/>
                <a:ea typeface="Calibri"/>
                <a:cs typeface="Calibri"/>
                <a:sym typeface="Calibri"/>
              </a:rPr>
              <a:t>que se puede traducir al español como "visión interna" o más genéricamente percepción o "entendimiento". Mediante un </a:t>
            </a:r>
            <a:r>
              <a:rPr b="0" i="1" lang="es-PE" sz="1600">
                <a:solidFill>
                  <a:schemeClr val="dk1"/>
                </a:solidFill>
                <a:latin typeface="Calibri"/>
                <a:ea typeface="Calibri"/>
                <a:cs typeface="Calibri"/>
                <a:sym typeface="Calibri"/>
              </a:rPr>
              <a:t>insight</a:t>
            </a:r>
            <a:r>
              <a:rPr b="0" i="0" lang="es-PE" sz="1600">
                <a:solidFill>
                  <a:schemeClr val="dk1"/>
                </a:solidFill>
                <a:latin typeface="Calibri"/>
                <a:ea typeface="Calibri"/>
                <a:cs typeface="Calibri"/>
                <a:sym typeface="Calibri"/>
              </a:rPr>
              <a:t> el sujeto "capta", "internaliza" o comprende, una "verdad" revelada.</a:t>
            </a:r>
            <a:endParaRPr b="0" sz="1600"/>
          </a:p>
        </p:txBody>
      </p:sp>
      <p:sp>
        <p:nvSpPr>
          <p:cNvPr id="239" name="Google Shape;23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Esta es la oportunidad para refinar las soluciones y poder mejorarlas. Idealmente se debe evaluar y testear en el contexto mismo del usuario.</a:t>
            </a:r>
            <a:endParaRPr sz="1600"/>
          </a:p>
        </p:txBody>
      </p:sp>
      <p:sp>
        <p:nvSpPr>
          <p:cNvPr id="247" name="Google Shape;24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5" name="Google Shape;25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77" name="Google Shape;27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s-PE" sz="1600">
                <a:solidFill>
                  <a:schemeClr val="dk1"/>
                </a:solidFill>
                <a:latin typeface="Calibri"/>
                <a:ea typeface="Calibri"/>
                <a:cs typeface="Calibri"/>
                <a:sym typeface="Calibri"/>
              </a:rPr>
              <a:t>Nos obliga a “ponernos en el lugar de nuestra clientela” con el objetivo de identificar, realmente las características que nos permitirán realizar </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un mejor ajuste entre nuestros productos o servicios y sus necesidades o intereses.</a:t>
            </a:r>
            <a:endParaRPr sz="1600"/>
          </a:p>
          <a:p>
            <a:pPr indent="0" lvl="0" marL="0" rtl="0" algn="l">
              <a:spcBef>
                <a:spcPts val="0"/>
              </a:spcBef>
              <a:spcAft>
                <a:spcPts val="0"/>
              </a:spcAft>
              <a:buNone/>
            </a:pPr>
            <a:r>
              <a:t/>
            </a:r>
            <a:endParaRPr/>
          </a:p>
        </p:txBody>
      </p:sp>
      <p:sp>
        <p:nvSpPr>
          <p:cNvPr id="285" name="Google Shape;285;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3" name="Google Shape;323;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9" name="Google Shape;6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Recordarles que un prototipo no debe de tomar mucho tiempo de elaboración. Puede ser un dibujo, storyboard, una maqueta hecha con cartones, etc.</a:t>
            </a:r>
            <a:endParaRPr/>
          </a:p>
          <a:p>
            <a:pPr indent="0" lvl="0" marL="0" rtl="0" algn="l">
              <a:spcBef>
                <a:spcPts val="0"/>
              </a:spcBef>
              <a:spcAft>
                <a:spcPts val="0"/>
              </a:spcAft>
              <a:buNone/>
            </a:pPr>
            <a:r>
              <a:rPr lang="es-PE" sz="1600"/>
              <a:t>¡Que usen su creatividad!</a:t>
            </a:r>
            <a:endParaRPr sz="1600"/>
          </a:p>
          <a:p>
            <a:pPr indent="0" lvl="0" marL="0" rtl="0" algn="l">
              <a:spcBef>
                <a:spcPts val="0"/>
              </a:spcBef>
              <a:spcAft>
                <a:spcPts val="0"/>
              </a:spcAft>
              <a:buNone/>
            </a:pPr>
            <a:r>
              <a:t/>
            </a:r>
            <a:endParaRPr/>
          </a:p>
        </p:txBody>
      </p:sp>
      <p:sp>
        <p:nvSpPr>
          <p:cNvPr id="335" name="Google Shape;33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7" name="Google Shape;35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0" name="Google Shape;38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 name="Google Shape;8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PE" sz="1600"/>
              <a:t>Visualizar el video sobre IDEO y el origen de Design Thinking.</a:t>
            </a:r>
            <a:endParaRPr sz="1600"/>
          </a:p>
          <a:p>
            <a:pPr indent="0" lvl="0" marL="0" rtl="0" algn="l">
              <a:spcBef>
                <a:spcPts val="0"/>
              </a:spcBef>
              <a:spcAft>
                <a:spcPts val="0"/>
              </a:spcAft>
              <a:buNone/>
            </a:pPr>
            <a:r>
              <a:t/>
            </a:r>
            <a:endParaRPr/>
          </a:p>
        </p:txBody>
      </p:sp>
      <p:sp>
        <p:nvSpPr>
          <p:cNvPr id="90" name="Google Shape;9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PE" sz="1600">
                <a:latin typeface="Calibri"/>
                <a:ea typeface="Calibri"/>
                <a:cs typeface="Calibri"/>
                <a:sym typeface="Calibri"/>
              </a:rPr>
              <a:t>Ha impulsado su vida como un “designthinker” y es co-autor del libro Creative Confidence.</a:t>
            </a:r>
            <a:endParaRPr sz="1600">
              <a:latin typeface="Calibri"/>
              <a:ea typeface="Calibri"/>
              <a:cs typeface="Calibri"/>
              <a:sym typeface="Calibri"/>
            </a:endParaRPr>
          </a:p>
          <a:p>
            <a:pPr indent="0" lvl="0" marL="0" rtl="0" algn="l">
              <a:spcBef>
                <a:spcPts val="0"/>
              </a:spcBef>
              <a:spcAft>
                <a:spcPts val="0"/>
              </a:spcAft>
              <a:buNone/>
            </a:pPr>
            <a:r>
              <a:t/>
            </a:r>
            <a:endParaRPr/>
          </a:p>
        </p:txBody>
      </p:sp>
      <p:sp>
        <p:nvSpPr>
          <p:cNvPr id="103" name="Google Shape;10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PE" sz="1600">
                <a:latin typeface="Calibri"/>
                <a:ea typeface="Calibri"/>
                <a:cs typeface="Calibri"/>
                <a:sym typeface="Calibri"/>
              </a:rPr>
              <a:t>Ha impulsado su vida como un “designthinker” y es co-autor del libro Creative Confidence.</a:t>
            </a:r>
            <a:endParaRPr sz="1600">
              <a:latin typeface="Calibri"/>
              <a:ea typeface="Calibri"/>
              <a:cs typeface="Calibri"/>
              <a:sym typeface="Calibri"/>
            </a:endParaRPr>
          </a:p>
          <a:p>
            <a:pPr indent="0" lvl="0" marL="0" rtl="0" algn="l">
              <a:spcBef>
                <a:spcPts val="0"/>
              </a:spcBef>
              <a:spcAft>
                <a:spcPts val="0"/>
              </a:spcAft>
              <a:buNone/>
            </a:pPr>
            <a:r>
              <a:t/>
            </a:r>
            <a:endParaRPr/>
          </a:p>
        </p:txBody>
      </p:sp>
      <p:sp>
        <p:nvSpPr>
          <p:cNvPr id="111" name="Google Shape;111;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9" name="Google Shape;11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7" name="Google Shape;12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38"/>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Arial"/>
                <a:ea typeface="Arial"/>
                <a:cs typeface="Arial"/>
                <a:sym typeface="Arial"/>
              </a:rPr>
              <a:t>© ISIL. Todos los derechos reservados</a:t>
            </a:r>
            <a:endParaRPr/>
          </a:p>
        </p:txBody>
      </p:sp>
      <p:pic>
        <p:nvPicPr>
          <p:cNvPr id="16" name="Google Shape;16;p38"/>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38"/>
          <p:cNvSpPr txBox="1"/>
          <p:nvPr/>
        </p:nvSpPr>
        <p:spPr>
          <a:xfrm>
            <a:off x="876300" y="5343295"/>
            <a:ext cx="261001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800">
                <a:solidFill>
                  <a:srgbClr val="7F7F7F"/>
                </a:solidFill>
                <a:latin typeface="Calibri"/>
                <a:ea typeface="Calibri"/>
                <a:cs typeface="Calibri"/>
                <a:sym typeface="Calibri"/>
              </a:rPr>
              <a:t>GESTIÓN DE LA</a:t>
            </a:r>
            <a:r>
              <a:rPr lang="es-PE" sz="800">
                <a:solidFill>
                  <a:srgbClr val="7F7F7F"/>
                </a:solidFill>
                <a:latin typeface="Calibri"/>
                <a:ea typeface="Calibri"/>
                <a:cs typeface="Calibri"/>
                <a:sym typeface="Calibri"/>
              </a:rPr>
              <a:t> CREATIVIDAD E INNOVACIÓN  </a:t>
            </a:r>
            <a:r>
              <a:rPr lang="es-PE" sz="800">
                <a:solidFill>
                  <a:srgbClr val="7F7F7F"/>
                </a:solidFill>
                <a:latin typeface="Calibri"/>
                <a:ea typeface="Calibri"/>
                <a:cs typeface="Calibri"/>
                <a:sym typeface="Calibri"/>
              </a:rPr>
              <a:t>•  SESIÓN 12</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type="twoObj">
  <p:cSld name="TWO_OBJECTS">
    <p:spTree>
      <p:nvGrpSpPr>
        <p:cNvPr id="18" name="Shape 18"/>
        <p:cNvGrpSpPr/>
        <p:nvPr/>
      </p:nvGrpSpPr>
      <p:grpSpPr>
        <a:xfrm>
          <a:off x="0" y="0"/>
          <a:ext cx="0" cy="0"/>
          <a:chOff x="0" y="0"/>
          <a:chExt cx="0" cy="0"/>
        </a:xfrm>
      </p:grpSpPr>
      <p:sp>
        <p:nvSpPr>
          <p:cNvPr id="19" name="Google Shape;19;p39"/>
          <p:cNvSpPr txBox="1"/>
          <p:nvPr>
            <p:ph type="title"/>
          </p:nvPr>
        </p:nvSpPr>
        <p:spPr>
          <a:xfrm>
            <a:off x="628650"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39"/>
          <p:cNvSpPr txBox="1"/>
          <p:nvPr>
            <p:ph idx="1" type="body"/>
          </p:nvPr>
        </p:nvSpPr>
        <p:spPr>
          <a:xfrm>
            <a:off x="6286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39"/>
          <p:cNvSpPr txBox="1"/>
          <p:nvPr>
            <p:ph idx="2" type="body"/>
          </p:nvPr>
        </p:nvSpPr>
        <p:spPr>
          <a:xfrm>
            <a:off x="46291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39"/>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39"/>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39"/>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25" name="Shape 25"/>
        <p:cNvGrpSpPr/>
        <p:nvPr/>
      </p:nvGrpSpPr>
      <p:grpSpPr>
        <a:xfrm>
          <a:off x="0" y="0"/>
          <a:ext cx="0" cy="0"/>
          <a:chOff x="0" y="0"/>
          <a:chExt cx="0" cy="0"/>
        </a:xfrm>
      </p:grpSpPr>
      <p:sp>
        <p:nvSpPr>
          <p:cNvPr id="26" name="Google Shape;26;p40"/>
          <p:cNvSpPr txBox="1"/>
          <p:nvPr>
            <p:ph type="title"/>
          </p:nvPr>
        </p:nvSpPr>
        <p:spPr>
          <a:xfrm>
            <a:off x="628650"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7" name="Google Shape;27;p40"/>
          <p:cNvSpPr txBox="1"/>
          <p:nvPr>
            <p:ph idx="1" type="body"/>
          </p:nvPr>
        </p:nvSpPr>
        <p:spPr>
          <a:xfrm>
            <a:off x="628650" y="1521354"/>
            <a:ext cx="78867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0"/>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40"/>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40"/>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PE" sz="600" u="none" cap="none" strike="noStrike">
                <a:solidFill>
                  <a:srgbClr val="7F7F7F"/>
                </a:solidFill>
                <a:latin typeface="Arial"/>
                <a:ea typeface="Arial"/>
                <a:cs typeface="Arial"/>
                <a:sym typeface="Arial"/>
              </a:rPr>
              <a:t>© ISIL. Todos los derechos reservados</a:t>
            </a:r>
            <a:endParaRPr/>
          </a:p>
        </p:txBody>
      </p:sp>
      <p:sp>
        <p:nvSpPr>
          <p:cNvPr id="11" name="Google Shape;11;p36"/>
          <p:cNvSpPr txBox="1"/>
          <p:nvPr/>
        </p:nvSpPr>
        <p:spPr>
          <a:xfrm>
            <a:off x="876300" y="5343295"/>
            <a:ext cx="261001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GESTIÓN DE LA CREATIVIDAD E INNOVACIÓN  •  SESIÓN 12</a:t>
            </a:r>
            <a:endParaRPr sz="800">
              <a:solidFill>
                <a:srgbClr val="7F7F7F"/>
              </a:solidFill>
              <a:latin typeface="Calibri"/>
              <a:ea typeface="Calibri"/>
              <a:cs typeface="Calibri"/>
              <a:sym typeface="Calibri"/>
            </a:endParaRPr>
          </a:p>
        </p:txBody>
      </p:sp>
      <p:pic>
        <p:nvPicPr>
          <p:cNvPr id="12" name="Google Shape;12;p36"/>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 Id="rId11" Type="http://schemas.openxmlformats.org/officeDocument/2006/relationships/image" Target="../media/image9.png"/><Relationship Id="rId10" Type="http://schemas.openxmlformats.org/officeDocument/2006/relationships/image" Target="../media/image4.png"/><Relationship Id="rId12" Type="http://schemas.openxmlformats.org/officeDocument/2006/relationships/image" Target="../media/image11.png"/><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www.youtube.com/watch?v=YOK9RSrb-A8" TargetMode="External"/><Relationship Id="rId5" Type="http://schemas.openxmlformats.org/officeDocument/2006/relationships/image" Target="../media/image23.png"/><Relationship Id="rId6" Type="http://schemas.openxmlformats.org/officeDocument/2006/relationships/image" Target="../media/image12.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 name="Google Shape;38;p1"/>
          <p:cNvPicPr preferRelativeResize="0"/>
          <p:nvPr/>
        </p:nvPicPr>
        <p:blipFill rotWithShape="1">
          <a:blip r:embed="rId3">
            <a:alphaModFix/>
          </a:blip>
          <a:srcRect b="0" l="5173" r="5949" t="0"/>
          <a:stretch/>
        </p:blipFill>
        <p:spPr>
          <a:xfrm>
            <a:off x="3743324" y="0"/>
            <a:ext cx="5400675" cy="5715000"/>
          </a:xfrm>
          <a:prstGeom prst="rect">
            <a:avLst/>
          </a:prstGeom>
          <a:noFill/>
          <a:ln>
            <a:noFill/>
          </a:ln>
        </p:spPr>
      </p:pic>
      <p:sp>
        <p:nvSpPr>
          <p:cNvPr id="39" name="Google Shape;39;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900">
                <a:solidFill>
                  <a:srgbClr val="6C6D6C"/>
                </a:solidFill>
                <a:latin typeface="Calibri"/>
                <a:ea typeface="Calibri"/>
                <a:cs typeface="Calibri"/>
                <a:sym typeface="Calibri"/>
              </a:rPr>
              <a:t>GESTIÓN DE LA CREATIVIDAD E INNOVACIÓN </a:t>
            </a:r>
            <a:endParaRPr/>
          </a:p>
        </p:txBody>
      </p:sp>
      <p:pic>
        <p:nvPicPr>
          <p:cNvPr id="40" name="Google Shape;40;p1"/>
          <p:cNvPicPr preferRelativeResize="0"/>
          <p:nvPr/>
        </p:nvPicPr>
        <p:blipFill rotWithShape="1">
          <a:blip r:embed="rId4">
            <a:alphaModFix amt="35000"/>
          </a:blip>
          <a:srcRect b="0" l="0" r="0" t="0"/>
          <a:stretch/>
        </p:blipFill>
        <p:spPr>
          <a:xfrm flipH="1">
            <a:off x="8370768" y="1253708"/>
            <a:ext cx="263082" cy="167499"/>
          </a:xfrm>
          <a:prstGeom prst="rect">
            <a:avLst/>
          </a:prstGeom>
          <a:noFill/>
          <a:ln>
            <a:noFill/>
          </a:ln>
        </p:spPr>
      </p:pic>
      <p:pic>
        <p:nvPicPr>
          <p:cNvPr id="41" name="Google Shape;41;p1"/>
          <p:cNvPicPr preferRelativeResize="0"/>
          <p:nvPr/>
        </p:nvPicPr>
        <p:blipFill rotWithShape="1">
          <a:blip r:embed="rId5">
            <a:alphaModFix amt="35000"/>
          </a:blip>
          <a:srcRect b="0" l="0" r="0" t="0"/>
          <a:stretch/>
        </p:blipFill>
        <p:spPr>
          <a:xfrm>
            <a:off x="5349175" y="2255651"/>
            <a:ext cx="114521" cy="114521"/>
          </a:xfrm>
          <a:prstGeom prst="rect">
            <a:avLst/>
          </a:prstGeom>
          <a:noFill/>
          <a:ln>
            <a:noFill/>
          </a:ln>
        </p:spPr>
      </p:pic>
      <p:pic>
        <p:nvPicPr>
          <p:cNvPr id="42" name="Google Shape;42;p1"/>
          <p:cNvPicPr preferRelativeResize="0"/>
          <p:nvPr/>
        </p:nvPicPr>
        <p:blipFill rotWithShape="1">
          <a:blip r:embed="rId4">
            <a:alphaModFix amt="35000"/>
          </a:blip>
          <a:srcRect b="0" l="0" r="0" t="0"/>
          <a:stretch/>
        </p:blipFill>
        <p:spPr>
          <a:xfrm flipH="1">
            <a:off x="4531028" y="2668722"/>
            <a:ext cx="272736" cy="173645"/>
          </a:xfrm>
          <a:prstGeom prst="rect">
            <a:avLst/>
          </a:prstGeom>
          <a:noFill/>
          <a:ln>
            <a:noFill/>
          </a:ln>
        </p:spPr>
      </p:pic>
      <p:sp>
        <p:nvSpPr>
          <p:cNvPr id="43" name="Google Shape;43;p1"/>
          <p:cNvSpPr/>
          <p:nvPr/>
        </p:nvSpPr>
        <p:spPr>
          <a:xfrm>
            <a:off x="503237" y="3264201"/>
            <a:ext cx="3032722" cy="420821"/>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2DBDA5"/>
              </a:buClr>
              <a:buSzPts val="1200"/>
              <a:buFont typeface="Arial"/>
              <a:buChar char="•"/>
            </a:pPr>
            <a:r>
              <a:rPr lang="es-PE" sz="1200">
                <a:solidFill>
                  <a:schemeClr val="dk1"/>
                </a:solidFill>
                <a:latin typeface="Arial"/>
                <a:ea typeface="Arial"/>
                <a:cs typeface="Arial"/>
                <a:sym typeface="Arial"/>
              </a:rPr>
              <a:t>La metodología Design Thinking</a:t>
            </a:r>
            <a:endParaRPr/>
          </a:p>
          <a:p>
            <a:pPr indent="-171450" lvl="0" marL="171450" marR="0" rtl="0" algn="l">
              <a:lnSpc>
                <a:spcPct val="120000"/>
              </a:lnSpc>
              <a:spcBef>
                <a:spcPts val="0"/>
              </a:spcBef>
              <a:spcAft>
                <a:spcPts val="0"/>
              </a:spcAft>
              <a:buClr>
                <a:srgbClr val="2DBDA5"/>
              </a:buClr>
              <a:buSzPts val="1200"/>
              <a:buFont typeface="Arial"/>
              <a:buChar char="•"/>
            </a:pPr>
            <a:r>
              <a:rPr lang="es-PE" sz="1200">
                <a:solidFill>
                  <a:schemeClr val="dk1"/>
                </a:solidFill>
                <a:latin typeface="Arial"/>
                <a:ea typeface="Arial"/>
                <a:cs typeface="Arial"/>
                <a:sym typeface="Arial"/>
              </a:rPr>
              <a:t>Mapa de empatía</a:t>
            </a:r>
            <a:endParaRPr/>
          </a:p>
        </p:txBody>
      </p:sp>
      <p:sp>
        <p:nvSpPr>
          <p:cNvPr id="44" name="Google Shape;44;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2DBDA5"/>
                </a:solidFill>
                <a:latin typeface="Calibri"/>
                <a:ea typeface="Calibri"/>
                <a:cs typeface="Calibri"/>
                <a:sym typeface="Calibri"/>
              </a:rPr>
              <a:t>SESIÓN 12</a:t>
            </a:r>
            <a:endParaRPr/>
          </a:p>
        </p:txBody>
      </p:sp>
      <p:pic>
        <p:nvPicPr>
          <p:cNvPr id="45" name="Google Shape;45;p1"/>
          <p:cNvPicPr preferRelativeResize="0"/>
          <p:nvPr/>
        </p:nvPicPr>
        <p:blipFill rotWithShape="1">
          <a:blip r:embed="rId6">
            <a:alphaModFix amt="35000"/>
          </a:blip>
          <a:srcRect b="0" l="0" r="0" t="0"/>
          <a:stretch/>
        </p:blipFill>
        <p:spPr>
          <a:xfrm>
            <a:off x="5528054" y="1214576"/>
            <a:ext cx="248554" cy="174528"/>
          </a:xfrm>
          <a:prstGeom prst="rect">
            <a:avLst/>
          </a:prstGeom>
          <a:noFill/>
          <a:ln>
            <a:noFill/>
          </a:ln>
        </p:spPr>
      </p:pic>
      <p:pic>
        <p:nvPicPr>
          <p:cNvPr id="46" name="Google Shape;46;p1"/>
          <p:cNvPicPr preferRelativeResize="0"/>
          <p:nvPr/>
        </p:nvPicPr>
        <p:blipFill rotWithShape="1">
          <a:blip r:embed="rId5">
            <a:alphaModFix amt="35000"/>
          </a:blip>
          <a:srcRect b="0" l="0" r="0" t="0"/>
          <a:stretch/>
        </p:blipFill>
        <p:spPr>
          <a:xfrm>
            <a:off x="8142878" y="2446434"/>
            <a:ext cx="114521" cy="114521"/>
          </a:xfrm>
          <a:prstGeom prst="rect">
            <a:avLst/>
          </a:prstGeom>
          <a:noFill/>
          <a:ln>
            <a:noFill/>
          </a:ln>
        </p:spPr>
      </p:pic>
      <p:pic>
        <p:nvPicPr>
          <p:cNvPr id="47" name="Google Shape;47;p1"/>
          <p:cNvPicPr preferRelativeResize="0"/>
          <p:nvPr/>
        </p:nvPicPr>
        <p:blipFill rotWithShape="1">
          <a:blip r:embed="rId5">
            <a:alphaModFix amt="35000"/>
          </a:blip>
          <a:srcRect b="0" l="0" r="0" t="0"/>
          <a:stretch/>
        </p:blipFill>
        <p:spPr>
          <a:xfrm>
            <a:off x="7279300" y="947188"/>
            <a:ext cx="76092" cy="76092"/>
          </a:xfrm>
          <a:prstGeom prst="rect">
            <a:avLst/>
          </a:prstGeom>
          <a:noFill/>
          <a:ln>
            <a:noFill/>
          </a:ln>
        </p:spPr>
      </p:pic>
      <p:pic>
        <p:nvPicPr>
          <p:cNvPr id="48" name="Google Shape;48;p1"/>
          <p:cNvPicPr preferRelativeResize="0"/>
          <p:nvPr/>
        </p:nvPicPr>
        <p:blipFill rotWithShape="1">
          <a:blip r:embed="rId7">
            <a:alphaModFix amt="30000"/>
          </a:blip>
          <a:srcRect b="0" l="0" r="0" t="0"/>
          <a:stretch/>
        </p:blipFill>
        <p:spPr>
          <a:xfrm>
            <a:off x="4498387" y="1372312"/>
            <a:ext cx="610754" cy="610754"/>
          </a:xfrm>
          <a:prstGeom prst="rect">
            <a:avLst/>
          </a:prstGeom>
          <a:noFill/>
          <a:ln>
            <a:noFill/>
          </a:ln>
        </p:spPr>
      </p:pic>
      <p:pic>
        <p:nvPicPr>
          <p:cNvPr id="49" name="Google Shape;49;p1"/>
          <p:cNvPicPr preferRelativeResize="0"/>
          <p:nvPr/>
        </p:nvPicPr>
        <p:blipFill rotWithShape="1">
          <a:blip r:embed="rId8">
            <a:alphaModFix amt="30000"/>
          </a:blip>
          <a:srcRect b="0" l="0" r="0" t="0"/>
          <a:stretch/>
        </p:blipFill>
        <p:spPr>
          <a:xfrm>
            <a:off x="7391433" y="2889818"/>
            <a:ext cx="470700" cy="470700"/>
          </a:xfrm>
          <a:prstGeom prst="rect">
            <a:avLst/>
          </a:prstGeom>
          <a:noFill/>
          <a:ln>
            <a:noFill/>
          </a:ln>
        </p:spPr>
      </p:pic>
      <p:pic>
        <p:nvPicPr>
          <p:cNvPr id="50" name="Google Shape;50;p1"/>
          <p:cNvPicPr preferRelativeResize="0"/>
          <p:nvPr/>
        </p:nvPicPr>
        <p:blipFill rotWithShape="1">
          <a:blip r:embed="rId9">
            <a:alphaModFix amt="30000"/>
          </a:blip>
          <a:srcRect b="0" l="0" r="0" t="0"/>
          <a:stretch/>
        </p:blipFill>
        <p:spPr>
          <a:xfrm>
            <a:off x="5216627" y="3042231"/>
            <a:ext cx="494138" cy="494138"/>
          </a:xfrm>
          <a:prstGeom prst="rect">
            <a:avLst/>
          </a:prstGeom>
          <a:noFill/>
          <a:ln>
            <a:noFill/>
          </a:ln>
        </p:spPr>
      </p:pic>
      <p:pic>
        <p:nvPicPr>
          <p:cNvPr id="51" name="Google Shape;51;p1"/>
          <p:cNvPicPr preferRelativeResize="0"/>
          <p:nvPr/>
        </p:nvPicPr>
        <p:blipFill rotWithShape="1">
          <a:blip r:embed="rId10">
            <a:alphaModFix amt="30000"/>
          </a:blip>
          <a:srcRect b="0" l="0" r="0" t="0"/>
          <a:stretch/>
        </p:blipFill>
        <p:spPr>
          <a:xfrm>
            <a:off x="7546373" y="1214576"/>
            <a:ext cx="689052" cy="689052"/>
          </a:xfrm>
          <a:prstGeom prst="rect">
            <a:avLst/>
          </a:prstGeom>
          <a:noFill/>
          <a:ln>
            <a:noFill/>
          </a:ln>
        </p:spPr>
      </p:pic>
      <p:pic>
        <p:nvPicPr>
          <p:cNvPr id="52" name="Google Shape;52;p1"/>
          <p:cNvPicPr preferRelativeResize="0"/>
          <p:nvPr/>
        </p:nvPicPr>
        <p:blipFill rotWithShape="1">
          <a:blip r:embed="rId4">
            <a:alphaModFix amt="35000"/>
          </a:blip>
          <a:srcRect b="0" l="0" r="0" t="0"/>
          <a:stretch/>
        </p:blipFill>
        <p:spPr>
          <a:xfrm flipH="1">
            <a:off x="7307959" y="2312912"/>
            <a:ext cx="259265" cy="165068"/>
          </a:xfrm>
          <a:prstGeom prst="rect">
            <a:avLst/>
          </a:prstGeom>
          <a:noFill/>
          <a:ln>
            <a:noFill/>
          </a:ln>
        </p:spPr>
      </p:pic>
      <p:pic>
        <p:nvPicPr>
          <p:cNvPr id="53" name="Google Shape;53;p1"/>
          <p:cNvPicPr preferRelativeResize="0"/>
          <p:nvPr/>
        </p:nvPicPr>
        <p:blipFill rotWithShape="1">
          <a:blip r:embed="rId11">
            <a:alphaModFix amt="30000"/>
          </a:blip>
          <a:srcRect b="0" l="0" r="0" t="0"/>
          <a:stretch/>
        </p:blipFill>
        <p:spPr>
          <a:xfrm>
            <a:off x="6091328" y="815352"/>
            <a:ext cx="702863" cy="702863"/>
          </a:xfrm>
          <a:prstGeom prst="rect">
            <a:avLst/>
          </a:prstGeom>
          <a:noFill/>
          <a:ln>
            <a:noFill/>
          </a:ln>
        </p:spPr>
      </p:pic>
      <p:pic>
        <p:nvPicPr>
          <p:cNvPr id="54" name="Google Shape;54;p1"/>
          <p:cNvPicPr preferRelativeResize="0"/>
          <p:nvPr/>
        </p:nvPicPr>
        <p:blipFill rotWithShape="1">
          <a:blip r:embed="rId12">
            <a:alphaModFix/>
          </a:blip>
          <a:srcRect b="0" l="0" r="0" t="0"/>
          <a:stretch/>
        </p:blipFill>
        <p:spPr>
          <a:xfrm>
            <a:off x="511225" y="1896111"/>
            <a:ext cx="166865" cy="170453"/>
          </a:xfrm>
          <a:prstGeom prst="rect">
            <a:avLst/>
          </a:prstGeom>
          <a:noFill/>
          <a:ln>
            <a:noFill/>
          </a:ln>
        </p:spPr>
      </p:pic>
      <p:sp>
        <p:nvSpPr>
          <p:cNvPr id="55" name="Google Shape;55;p1"/>
          <p:cNvSpPr/>
          <p:nvPr/>
        </p:nvSpPr>
        <p:spPr>
          <a:xfrm>
            <a:off x="503239" y="2177570"/>
            <a:ext cx="3175544" cy="88639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3600">
                <a:solidFill>
                  <a:schemeClr val="dk1"/>
                </a:solidFill>
                <a:latin typeface="Arial"/>
                <a:ea typeface="Arial"/>
                <a:cs typeface="Arial"/>
                <a:sym typeface="Arial"/>
              </a:rPr>
              <a:t>DESIGN</a:t>
            </a:r>
            <a:r>
              <a:rPr b="1" lang="es-PE" sz="3600">
                <a:solidFill>
                  <a:schemeClr val="dk1"/>
                </a:solidFill>
                <a:latin typeface="Arial"/>
                <a:ea typeface="Arial"/>
                <a:cs typeface="Arial"/>
                <a:sym typeface="Arial"/>
              </a:rPr>
              <a:t> THINKING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0"/>
          <p:cNvSpPr/>
          <p:nvPr/>
        </p:nvSpPr>
        <p:spPr>
          <a:xfrm>
            <a:off x="507301" y="916972"/>
            <a:ext cx="3751771"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CONCEPTO </a:t>
            </a:r>
            <a:endParaRPr/>
          </a:p>
          <a:p>
            <a:pPr indent="0" lvl="0" marL="0" marR="0" rtl="0" algn="l">
              <a:spcBef>
                <a:spcPts val="600"/>
              </a:spcBef>
              <a:spcAft>
                <a:spcPts val="0"/>
              </a:spcAft>
              <a:buNone/>
            </a:pPr>
            <a:r>
              <a:rPr b="1" lang="es-PE" sz="1600">
                <a:solidFill>
                  <a:srgbClr val="714FA0"/>
                </a:solidFill>
                <a:latin typeface="Calibri"/>
                <a:ea typeface="Calibri"/>
                <a:cs typeface="Calibri"/>
                <a:sym typeface="Calibri"/>
              </a:rPr>
              <a:t>PENSAMIENTO DE DISEÑO</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El Design Thinking hace que los productos y servicios sean pensados para el usuario y desde el usuario, para asegurar que este tendrá una experiencia positiva con el servicio ofrecido.</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p:txBody>
      </p:sp>
      <p:pic>
        <p:nvPicPr>
          <p:cNvPr id="138" name="Google Shape;138;p10"/>
          <p:cNvPicPr preferRelativeResize="0"/>
          <p:nvPr>
            <p:ph idx="2" type="body"/>
          </p:nvPr>
        </p:nvPicPr>
        <p:blipFill rotWithShape="1">
          <a:blip r:embed="rId3">
            <a:alphaModFix/>
          </a:blip>
          <a:srcRect b="0" l="0" r="7657" t="0"/>
          <a:stretch/>
        </p:blipFill>
        <p:spPr>
          <a:xfrm>
            <a:off x="4751389" y="912813"/>
            <a:ext cx="3924300" cy="4321175"/>
          </a:xfrm>
          <a:prstGeom prst="rect">
            <a:avLst/>
          </a:prstGeom>
          <a:noFill/>
          <a:ln>
            <a:noFill/>
          </a:ln>
        </p:spPr>
      </p:pic>
      <p:sp>
        <p:nvSpPr>
          <p:cNvPr id="139" name="Google Shape;139;p10"/>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p:nvPr/>
        </p:nvSpPr>
        <p:spPr>
          <a:xfrm>
            <a:off x="507572" y="920209"/>
            <a:ext cx="4683840"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DESIGN</a:t>
            </a:r>
            <a:r>
              <a:rPr b="1" lang="es-PE" sz="1600">
                <a:solidFill>
                  <a:schemeClr val="dk1"/>
                </a:solidFill>
                <a:latin typeface="Calibri"/>
                <a:ea typeface="Calibri"/>
                <a:cs typeface="Calibri"/>
                <a:sym typeface="Calibri"/>
              </a:rPr>
              <a:t> THINKING: ETAPAS</a:t>
            </a:r>
            <a:endParaRPr/>
          </a:p>
        </p:txBody>
      </p:sp>
      <p:sp>
        <p:nvSpPr>
          <p:cNvPr id="146" name="Google Shape;146;p11"/>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
        <p:nvSpPr>
          <p:cNvPr id="147" name="Google Shape;147;p11"/>
          <p:cNvSpPr/>
          <p:nvPr/>
        </p:nvSpPr>
        <p:spPr>
          <a:xfrm>
            <a:off x="684213" y="1458824"/>
            <a:ext cx="1297633" cy="567559"/>
          </a:xfrm>
          <a:prstGeom prst="roundRect">
            <a:avLst>
              <a:gd fmla="val 10379" name="adj"/>
            </a:avLst>
          </a:prstGeom>
          <a:solidFill>
            <a:srgbClr val="8EC6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EMPATIZAR</a:t>
            </a:r>
            <a:endParaRPr b="1" sz="1600">
              <a:solidFill>
                <a:schemeClr val="lt1"/>
              </a:solidFill>
              <a:latin typeface="Calibri"/>
              <a:ea typeface="Calibri"/>
              <a:cs typeface="Calibri"/>
              <a:sym typeface="Calibri"/>
            </a:endParaRPr>
          </a:p>
        </p:txBody>
      </p:sp>
      <p:sp>
        <p:nvSpPr>
          <p:cNvPr id="148" name="Google Shape;148;p11"/>
          <p:cNvSpPr/>
          <p:nvPr/>
        </p:nvSpPr>
        <p:spPr>
          <a:xfrm>
            <a:off x="2465322" y="1458824"/>
            <a:ext cx="1297633" cy="567559"/>
          </a:xfrm>
          <a:prstGeom prst="roundRect">
            <a:avLst>
              <a:gd fmla="val 10379"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DEFINIR</a:t>
            </a:r>
            <a:endParaRPr/>
          </a:p>
        </p:txBody>
      </p:sp>
      <p:sp>
        <p:nvSpPr>
          <p:cNvPr id="149" name="Google Shape;149;p11"/>
          <p:cNvSpPr/>
          <p:nvPr/>
        </p:nvSpPr>
        <p:spPr>
          <a:xfrm>
            <a:off x="2068624" y="1649545"/>
            <a:ext cx="309921" cy="186117"/>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11"/>
          <p:cNvSpPr/>
          <p:nvPr/>
        </p:nvSpPr>
        <p:spPr>
          <a:xfrm>
            <a:off x="3849733" y="1649545"/>
            <a:ext cx="309921" cy="186117"/>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11"/>
          <p:cNvSpPr/>
          <p:nvPr/>
        </p:nvSpPr>
        <p:spPr>
          <a:xfrm>
            <a:off x="4246432" y="1458824"/>
            <a:ext cx="1297633" cy="567559"/>
          </a:xfrm>
          <a:prstGeom prst="roundRect">
            <a:avLst>
              <a:gd fmla="val 10379"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IDEAR</a:t>
            </a:r>
            <a:endParaRPr/>
          </a:p>
        </p:txBody>
      </p:sp>
      <p:sp>
        <p:nvSpPr>
          <p:cNvPr id="152" name="Google Shape;152;p11"/>
          <p:cNvSpPr/>
          <p:nvPr/>
        </p:nvSpPr>
        <p:spPr>
          <a:xfrm rot="5400000">
            <a:off x="4747568" y="2190352"/>
            <a:ext cx="295359" cy="195293"/>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11"/>
          <p:cNvSpPr/>
          <p:nvPr/>
        </p:nvSpPr>
        <p:spPr>
          <a:xfrm>
            <a:off x="4246432" y="2549614"/>
            <a:ext cx="1297633" cy="567559"/>
          </a:xfrm>
          <a:prstGeom prst="roundRect">
            <a:avLst>
              <a:gd fmla="val 10379" name="adj"/>
            </a:avLst>
          </a:prstGeom>
          <a:solidFill>
            <a:srgbClr val="FE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PROTOTIPAR</a:t>
            </a:r>
            <a:endParaRPr/>
          </a:p>
        </p:txBody>
      </p:sp>
      <p:sp>
        <p:nvSpPr>
          <p:cNvPr id="154" name="Google Shape;154;p11"/>
          <p:cNvSpPr/>
          <p:nvPr/>
        </p:nvSpPr>
        <p:spPr>
          <a:xfrm>
            <a:off x="6027542" y="2549614"/>
            <a:ext cx="1297633" cy="567559"/>
          </a:xfrm>
          <a:prstGeom prst="roundRect">
            <a:avLst>
              <a:gd fmla="val 10379" name="adj"/>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EVALUAR</a:t>
            </a:r>
            <a:endParaRPr/>
          </a:p>
        </p:txBody>
      </p:sp>
      <p:sp>
        <p:nvSpPr>
          <p:cNvPr id="155" name="Google Shape;155;p11"/>
          <p:cNvSpPr/>
          <p:nvPr/>
        </p:nvSpPr>
        <p:spPr>
          <a:xfrm>
            <a:off x="5630842" y="2779333"/>
            <a:ext cx="309921" cy="186117"/>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6" name="Google Shape;156;p11"/>
          <p:cNvPicPr preferRelativeResize="0"/>
          <p:nvPr/>
        </p:nvPicPr>
        <p:blipFill rotWithShape="1">
          <a:blip r:embed="rId3">
            <a:alphaModFix/>
          </a:blip>
          <a:srcRect b="2776" l="0" r="0" t="9115"/>
          <a:stretch/>
        </p:blipFill>
        <p:spPr>
          <a:xfrm>
            <a:off x="794893" y="2318777"/>
            <a:ext cx="3167304" cy="29332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2"/>
          <p:cNvPicPr preferRelativeResize="0"/>
          <p:nvPr>
            <p:ph idx="2" type="body"/>
          </p:nvPr>
        </p:nvPicPr>
        <p:blipFill rotWithShape="1">
          <a:blip r:embed="rId3">
            <a:alphaModFix/>
          </a:blip>
          <a:srcRect b="0" l="0" r="0" t="0"/>
          <a:stretch/>
        </p:blipFill>
        <p:spPr>
          <a:xfrm>
            <a:off x="2335617" y="2728748"/>
            <a:ext cx="4472766" cy="2505240"/>
          </a:xfrm>
          <a:prstGeom prst="rect">
            <a:avLst/>
          </a:prstGeom>
          <a:noFill/>
          <a:ln>
            <a:noFill/>
          </a:ln>
        </p:spPr>
      </p:pic>
      <p:sp>
        <p:nvSpPr>
          <p:cNvPr id="163" name="Google Shape;163;p12"/>
          <p:cNvSpPr txBox="1"/>
          <p:nvPr/>
        </p:nvSpPr>
        <p:spPr>
          <a:xfrm>
            <a:off x="508989" y="918564"/>
            <a:ext cx="7699590" cy="15542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8EC640"/>
                </a:solidFill>
                <a:latin typeface="Calibri"/>
                <a:ea typeface="Calibri"/>
                <a:cs typeface="Calibri"/>
                <a:sym typeface="Calibri"/>
              </a:rPr>
              <a:t>EMPATIZAR</a:t>
            </a:r>
            <a:endParaRPr/>
          </a:p>
          <a:p>
            <a:pPr indent="0" lvl="0" marL="0" marR="0" rtl="0" algn="l">
              <a:spcBef>
                <a:spcPts val="600"/>
              </a:spcBef>
              <a:spcAft>
                <a:spcPts val="0"/>
              </a:spcAft>
              <a:buNone/>
            </a:pPr>
            <a:r>
              <a:rPr lang="es-PE" sz="1600">
                <a:solidFill>
                  <a:schemeClr val="dk1"/>
                </a:solidFill>
                <a:latin typeface="Calibri"/>
                <a:ea typeface="Calibri"/>
                <a:cs typeface="Calibri"/>
                <a:sym typeface="Calibri"/>
              </a:rPr>
              <a:t>“</a:t>
            </a:r>
            <a:r>
              <a:rPr b="1" lang="es-PE" sz="1600">
                <a:solidFill>
                  <a:schemeClr val="dk1"/>
                </a:solidFill>
                <a:latin typeface="Calibri"/>
                <a:ea typeface="Calibri"/>
                <a:cs typeface="Calibri"/>
                <a:sym typeface="Calibri"/>
              </a:rPr>
              <a:t>Para crear innovaciones significativas necesitas conocer a tus usuarios y preocuparte de sus vidas</a:t>
            </a:r>
            <a:r>
              <a:rPr lang="es-PE" sz="16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rgbClr val="8EC640"/>
              </a:buClr>
              <a:buSzPts val="1600"/>
              <a:buFont typeface="Arial"/>
              <a:buChar char="•"/>
            </a:pPr>
            <a:r>
              <a:rPr lang="es-PE" sz="1600">
                <a:solidFill>
                  <a:schemeClr val="dk1"/>
                </a:solidFill>
                <a:latin typeface="Calibri"/>
                <a:ea typeface="Calibri"/>
                <a:cs typeface="Calibri"/>
                <a:sym typeface="Calibri"/>
              </a:rPr>
              <a:t>Empatía es la base del proceso de diseño que está centrado en las personas y los usuarios.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64" name="Google Shape;164;p12"/>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p:nvPr/>
        </p:nvSpPr>
        <p:spPr>
          <a:xfrm>
            <a:off x="507113" y="918016"/>
            <a:ext cx="4683840"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LO BÁSICO PARA SER EMPÁTICO ES:</a:t>
            </a:r>
            <a:endParaRPr b="1" sz="1600">
              <a:solidFill>
                <a:schemeClr val="dk1"/>
              </a:solidFill>
              <a:latin typeface="Calibri"/>
              <a:ea typeface="Calibri"/>
              <a:cs typeface="Calibri"/>
              <a:sym typeface="Calibri"/>
            </a:endParaRPr>
          </a:p>
        </p:txBody>
      </p:sp>
      <p:sp>
        <p:nvSpPr>
          <p:cNvPr id="171" name="Google Shape;171;p13"/>
          <p:cNvSpPr/>
          <p:nvPr/>
        </p:nvSpPr>
        <p:spPr>
          <a:xfrm>
            <a:off x="1245292" y="1437509"/>
            <a:ext cx="306969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8EC640"/>
                </a:solidFill>
                <a:latin typeface="Calibri"/>
                <a:ea typeface="Calibri"/>
                <a:cs typeface="Calibri"/>
                <a:sym typeface="Calibri"/>
              </a:rPr>
              <a:t>Observa</a:t>
            </a:r>
            <a:r>
              <a:rPr lang="es-PE" sz="1600">
                <a:solidFill>
                  <a:srgbClr val="8EC640"/>
                </a:solidFill>
                <a:latin typeface="Calibri"/>
                <a:ea typeface="Calibri"/>
                <a:cs typeface="Calibri"/>
                <a:sym typeface="Calibri"/>
              </a:rPr>
              <a:t>: </a:t>
            </a:r>
            <a:r>
              <a:rPr lang="es-PE" sz="1600">
                <a:solidFill>
                  <a:schemeClr val="dk1"/>
                </a:solidFill>
                <a:latin typeface="Calibri"/>
                <a:ea typeface="Calibri"/>
                <a:cs typeface="Calibri"/>
                <a:sym typeface="Calibri"/>
              </a:rPr>
              <a:t>Mira a los usuarios y su contexto en la vida.</a:t>
            </a:r>
            <a:endParaRPr/>
          </a:p>
        </p:txBody>
      </p:sp>
      <p:sp>
        <p:nvSpPr>
          <p:cNvPr id="172" name="Google Shape;172;p13"/>
          <p:cNvSpPr/>
          <p:nvPr/>
        </p:nvSpPr>
        <p:spPr>
          <a:xfrm>
            <a:off x="470816" y="138793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8EC640"/>
                </a:solidFill>
                <a:latin typeface="Calibri"/>
                <a:ea typeface="Calibri"/>
                <a:cs typeface="Calibri"/>
                <a:sym typeface="Calibri"/>
              </a:rPr>
              <a:t>01</a:t>
            </a:r>
            <a:endParaRPr b="1" sz="2400">
              <a:solidFill>
                <a:srgbClr val="8EC640"/>
              </a:solidFill>
              <a:latin typeface="Calibri"/>
              <a:ea typeface="Calibri"/>
              <a:cs typeface="Calibri"/>
              <a:sym typeface="Calibri"/>
            </a:endParaRPr>
          </a:p>
        </p:txBody>
      </p:sp>
      <p:cxnSp>
        <p:nvCxnSpPr>
          <p:cNvPr id="173" name="Google Shape;173;p13"/>
          <p:cNvCxnSpPr/>
          <p:nvPr/>
        </p:nvCxnSpPr>
        <p:spPr>
          <a:xfrm>
            <a:off x="1026841" y="1513848"/>
            <a:ext cx="0" cy="1897800"/>
          </a:xfrm>
          <a:prstGeom prst="straightConnector1">
            <a:avLst/>
          </a:prstGeom>
          <a:noFill/>
          <a:ln cap="flat" cmpd="sng" w="12700">
            <a:solidFill>
              <a:srgbClr val="8EC640"/>
            </a:solidFill>
            <a:prstDash val="solid"/>
            <a:round/>
            <a:headEnd len="sm" w="sm" type="none"/>
            <a:tailEnd len="sm" w="sm" type="none"/>
          </a:ln>
        </p:spPr>
      </p:cxnSp>
      <p:grpSp>
        <p:nvGrpSpPr>
          <p:cNvPr id="174" name="Google Shape;174;p13"/>
          <p:cNvGrpSpPr/>
          <p:nvPr/>
        </p:nvGrpSpPr>
        <p:grpSpPr>
          <a:xfrm>
            <a:off x="956445" y="1491971"/>
            <a:ext cx="140792" cy="140258"/>
            <a:chOff x="3427964" y="2244682"/>
            <a:chExt cx="225891" cy="225034"/>
          </a:xfrm>
        </p:grpSpPr>
        <p:sp>
          <p:nvSpPr>
            <p:cNvPr id="175" name="Google Shape;175;p13"/>
            <p:cNvSpPr/>
            <p:nvPr/>
          </p:nvSpPr>
          <p:spPr>
            <a:xfrm>
              <a:off x="3427964" y="2244682"/>
              <a:ext cx="225891" cy="225034"/>
            </a:xfrm>
            <a:prstGeom prst="ellipse">
              <a:avLst/>
            </a:prstGeom>
            <a:solidFill>
              <a:schemeClr val="lt1"/>
            </a:solidFill>
            <a:ln cap="flat" cmpd="sng" w="19050">
              <a:solidFill>
                <a:srgbClr val="8EC6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13"/>
            <p:cNvSpPr/>
            <p:nvPr/>
          </p:nvSpPr>
          <p:spPr>
            <a:xfrm>
              <a:off x="3482167" y="2298680"/>
              <a:ext cx="117483" cy="117037"/>
            </a:xfrm>
            <a:prstGeom prst="ellipse">
              <a:avLst/>
            </a:prstGeom>
            <a:solidFill>
              <a:srgbClr val="8EC6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7" name="Google Shape;177;p13"/>
          <p:cNvSpPr/>
          <p:nvPr/>
        </p:nvSpPr>
        <p:spPr>
          <a:xfrm>
            <a:off x="1245292" y="2148709"/>
            <a:ext cx="3069696"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8EC640"/>
                </a:solidFill>
                <a:latin typeface="Calibri"/>
                <a:ea typeface="Calibri"/>
                <a:cs typeface="Calibri"/>
                <a:sym typeface="Calibri"/>
              </a:rPr>
              <a:t>Involúcrate</a:t>
            </a:r>
            <a:r>
              <a:rPr lang="es-PE" sz="1600">
                <a:solidFill>
                  <a:srgbClr val="8EC640"/>
                </a:solidFill>
                <a:latin typeface="Calibri"/>
                <a:ea typeface="Calibri"/>
                <a:cs typeface="Calibri"/>
                <a:sym typeface="Calibri"/>
              </a:rPr>
              <a:t>: </a:t>
            </a:r>
            <a:r>
              <a:rPr lang="es-PE" sz="1600">
                <a:solidFill>
                  <a:schemeClr val="dk1"/>
                </a:solidFill>
                <a:latin typeface="Calibri"/>
                <a:ea typeface="Calibri"/>
                <a:cs typeface="Calibri"/>
                <a:sym typeface="Calibri"/>
              </a:rPr>
              <a:t>Genera una conversación, esta puede ser desde una pregunta de pasillo, breve o una conversación más estructurada.</a:t>
            </a:r>
            <a:endParaRPr/>
          </a:p>
        </p:txBody>
      </p:sp>
      <p:sp>
        <p:nvSpPr>
          <p:cNvPr id="178" name="Google Shape;178;p13"/>
          <p:cNvSpPr/>
          <p:nvPr/>
        </p:nvSpPr>
        <p:spPr>
          <a:xfrm>
            <a:off x="470816" y="209913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8EC640"/>
                </a:solidFill>
                <a:latin typeface="Calibri"/>
                <a:ea typeface="Calibri"/>
                <a:cs typeface="Calibri"/>
                <a:sym typeface="Calibri"/>
              </a:rPr>
              <a:t>02</a:t>
            </a:r>
            <a:endParaRPr b="1" sz="2400">
              <a:solidFill>
                <a:srgbClr val="8EC640"/>
              </a:solidFill>
              <a:latin typeface="Calibri"/>
              <a:ea typeface="Calibri"/>
              <a:cs typeface="Calibri"/>
              <a:sym typeface="Calibri"/>
            </a:endParaRPr>
          </a:p>
        </p:txBody>
      </p:sp>
      <p:sp>
        <p:nvSpPr>
          <p:cNvPr id="179" name="Google Shape;179;p13"/>
          <p:cNvSpPr/>
          <p:nvPr/>
        </p:nvSpPr>
        <p:spPr>
          <a:xfrm>
            <a:off x="1245292" y="3357289"/>
            <a:ext cx="306969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8EC640"/>
                </a:solidFill>
                <a:latin typeface="Calibri"/>
                <a:ea typeface="Calibri"/>
                <a:cs typeface="Calibri"/>
                <a:sym typeface="Calibri"/>
              </a:rPr>
              <a:t>Mira y escucha</a:t>
            </a:r>
            <a:r>
              <a:rPr lang="es-PE" sz="1600">
                <a:solidFill>
                  <a:srgbClr val="8EC640"/>
                </a:solidFill>
                <a:latin typeface="Calibri"/>
                <a:ea typeface="Calibri"/>
                <a:cs typeface="Calibri"/>
                <a:sym typeface="Calibri"/>
              </a:rPr>
              <a:t>: </a:t>
            </a:r>
            <a:r>
              <a:rPr lang="es-PE" sz="1600">
                <a:solidFill>
                  <a:schemeClr val="dk1"/>
                </a:solidFill>
                <a:latin typeface="Calibri"/>
                <a:ea typeface="Calibri"/>
                <a:cs typeface="Calibri"/>
                <a:sym typeface="Calibri"/>
              </a:rPr>
              <a:t>Lo mejor es siempre combinar estas dos, la conversación y el compromiso.</a:t>
            </a:r>
            <a:endParaRPr/>
          </a:p>
        </p:txBody>
      </p:sp>
      <p:sp>
        <p:nvSpPr>
          <p:cNvPr id="180" name="Google Shape;180;p13"/>
          <p:cNvSpPr/>
          <p:nvPr/>
        </p:nvSpPr>
        <p:spPr>
          <a:xfrm>
            <a:off x="470816" y="330771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8EC640"/>
                </a:solidFill>
                <a:latin typeface="Calibri"/>
                <a:ea typeface="Calibri"/>
                <a:cs typeface="Calibri"/>
                <a:sym typeface="Calibri"/>
              </a:rPr>
              <a:t>03</a:t>
            </a:r>
            <a:endParaRPr b="1" sz="2400">
              <a:solidFill>
                <a:srgbClr val="8EC640"/>
              </a:solidFill>
              <a:latin typeface="Calibri"/>
              <a:ea typeface="Calibri"/>
              <a:cs typeface="Calibri"/>
              <a:sym typeface="Calibri"/>
            </a:endParaRPr>
          </a:p>
        </p:txBody>
      </p:sp>
      <p:sp>
        <p:nvSpPr>
          <p:cNvPr id="181" name="Google Shape;181;p13"/>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182" name="Google Shape;182;p13"/>
          <p:cNvPicPr preferRelativeResize="0"/>
          <p:nvPr/>
        </p:nvPicPr>
        <p:blipFill rotWithShape="1">
          <a:blip r:embed="rId3">
            <a:alphaModFix/>
          </a:blip>
          <a:srcRect b="-11454" l="16066" r="14207" t="3098"/>
          <a:stretch/>
        </p:blipFill>
        <p:spPr>
          <a:xfrm>
            <a:off x="4751388" y="1164237"/>
            <a:ext cx="4392612" cy="4550764"/>
          </a:xfrm>
          <a:prstGeom prst="rect">
            <a:avLst/>
          </a:prstGeom>
          <a:solidFill>
            <a:srgbClr val="F0F0F0"/>
          </a:solidFill>
          <a:ln>
            <a:noFill/>
          </a:ln>
        </p:spPr>
      </p:pic>
      <p:grpSp>
        <p:nvGrpSpPr>
          <p:cNvPr id="183" name="Google Shape;183;p13"/>
          <p:cNvGrpSpPr/>
          <p:nvPr/>
        </p:nvGrpSpPr>
        <p:grpSpPr>
          <a:xfrm>
            <a:off x="956445" y="2214570"/>
            <a:ext cx="140792" cy="140258"/>
            <a:chOff x="3427964" y="2244682"/>
            <a:chExt cx="225891" cy="225034"/>
          </a:xfrm>
        </p:grpSpPr>
        <p:sp>
          <p:nvSpPr>
            <p:cNvPr id="184" name="Google Shape;184;p13"/>
            <p:cNvSpPr/>
            <p:nvPr/>
          </p:nvSpPr>
          <p:spPr>
            <a:xfrm>
              <a:off x="3427964" y="2244682"/>
              <a:ext cx="225891" cy="225034"/>
            </a:xfrm>
            <a:prstGeom prst="ellipse">
              <a:avLst/>
            </a:prstGeom>
            <a:solidFill>
              <a:schemeClr val="lt1"/>
            </a:solidFill>
            <a:ln cap="flat" cmpd="sng" w="19050">
              <a:solidFill>
                <a:srgbClr val="8EC6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13"/>
            <p:cNvSpPr/>
            <p:nvPr/>
          </p:nvSpPr>
          <p:spPr>
            <a:xfrm>
              <a:off x="3482167" y="2298680"/>
              <a:ext cx="117483" cy="117037"/>
            </a:xfrm>
            <a:prstGeom prst="ellipse">
              <a:avLst/>
            </a:prstGeom>
            <a:solidFill>
              <a:srgbClr val="8EC6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6" name="Google Shape;186;p13"/>
          <p:cNvGrpSpPr/>
          <p:nvPr/>
        </p:nvGrpSpPr>
        <p:grpSpPr>
          <a:xfrm>
            <a:off x="956445" y="3411751"/>
            <a:ext cx="140792" cy="140258"/>
            <a:chOff x="3427964" y="2244682"/>
            <a:chExt cx="225891" cy="225034"/>
          </a:xfrm>
        </p:grpSpPr>
        <p:sp>
          <p:nvSpPr>
            <p:cNvPr id="187" name="Google Shape;187;p13"/>
            <p:cNvSpPr/>
            <p:nvPr/>
          </p:nvSpPr>
          <p:spPr>
            <a:xfrm>
              <a:off x="3427964" y="2244682"/>
              <a:ext cx="225891" cy="225034"/>
            </a:xfrm>
            <a:prstGeom prst="ellipse">
              <a:avLst/>
            </a:prstGeom>
            <a:solidFill>
              <a:schemeClr val="lt1"/>
            </a:solidFill>
            <a:ln cap="flat" cmpd="sng" w="19050">
              <a:solidFill>
                <a:srgbClr val="8EC6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13"/>
            <p:cNvSpPr/>
            <p:nvPr/>
          </p:nvSpPr>
          <p:spPr>
            <a:xfrm>
              <a:off x="3482167" y="2298680"/>
              <a:ext cx="117483" cy="117037"/>
            </a:xfrm>
            <a:prstGeom prst="ellipse">
              <a:avLst/>
            </a:prstGeom>
            <a:solidFill>
              <a:srgbClr val="8EC6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nvSpPr>
        <p:spPr>
          <a:xfrm>
            <a:off x="509632" y="918677"/>
            <a:ext cx="3882981" cy="30315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EE4639"/>
                </a:solidFill>
                <a:latin typeface="Calibri"/>
                <a:ea typeface="Calibri"/>
                <a:cs typeface="Calibri"/>
                <a:sym typeface="Calibri"/>
              </a:rPr>
              <a:t>DEFINIR</a:t>
            </a:r>
            <a:endParaRPr/>
          </a:p>
          <a:p>
            <a:pPr indent="-177800" lvl="0" marL="177800" marR="0" rtl="0" algn="l">
              <a:spcBef>
                <a:spcPts val="600"/>
              </a:spcBef>
              <a:spcAft>
                <a:spcPts val="0"/>
              </a:spcAft>
              <a:buClr>
                <a:srgbClr val="EE4639"/>
              </a:buClr>
              <a:buSzPts val="1600"/>
              <a:buFont typeface="Arial"/>
              <a:buChar char="•"/>
            </a:pPr>
            <a:r>
              <a:rPr b="1" lang="es-PE" sz="1600">
                <a:solidFill>
                  <a:schemeClr val="dk1"/>
                </a:solidFill>
                <a:latin typeface="Calibri"/>
                <a:ea typeface="Calibri"/>
                <a:cs typeface="Calibri"/>
                <a:sym typeface="Calibri"/>
              </a:rPr>
              <a:t>“Enmarcando el problema adecuado es la única manera de crear la solución correcta.”</a:t>
            </a:r>
            <a:endParaRPr/>
          </a:p>
          <a:p>
            <a:pPr indent="-76200" lvl="0" marL="177800" marR="0" rtl="0" algn="l">
              <a:spcBef>
                <a:spcPts val="0"/>
              </a:spcBef>
              <a:spcAft>
                <a:spcPts val="0"/>
              </a:spcAft>
              <a:buClr>
                <a:srgbClr val="EE4639"/>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EE4639"/>
              </a:buClr>
              <a:buSzPts val="1600"/>
              <a:buFont typeface="Arial"/>
              <a:buChar char="•"/>
            </a:pPr>
            <a:r>
              <a:rPr lang="es-PE" sz="1600">
                <a:solidFill>
                  <a:schemeClr val="dk1"/>
                </a:solidFill>
                <a:latin typeface="Calibri"/>
                <a:ea typeface="Calibri"/>
                <a:cs typeface="Calibri"/>
                <a:sym typeface="Calibri"/>
              </a:rPr>
              <a:t>En esta etapa traemos claridad y enfoque al espacio de diseño, se definen y redefinen los conceptos.</a:t>
            </a:r>
            <a:endParaRPr/>
          </a:p>
          <a:p>
            <a:pPr indent="-76200" lvl="0" marL="177800" marR="0" rtl="0" algn="l">
              <a:spcBef>
                <a:spcPts val="0"/>
              </a:spcBef>
              <a:spcAft>
                <a:spcPts val="0"/>
              </a:spcAft>
              <a:buClr>
                <a:srgbClr val="EE4639"/>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EE4639"/>
              </a:buClr>
              <a:buSzPts val="1600"/>
              <a:buFont typeface="Arial"/>
              <a:buChar char="•"/>
            </a:pPr>
            <a:r>
              <a:rPr lang="es-PE" sz="1600">
                <a:solidFill>
                  <a:schemeClr val="dk1"/>
                </a:solidFill>
                <a:latin typeface="Calibri"/>
                <a:ea typeface="Calibri"/>
                <a:cs typeface="Calibri"/>
                <a:sym typeface="Calibri"/>
              </a:rPr>
              <a:t>Es preciso determinar bien el desafío del proyecto basado en lo aprendido del usuario y su contexto.</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95" name="Google Shape;195;p14"/>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196" name="Google Shape;196;p14"/>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5"/>
          <p:cNvPicPr preferRelativeResize="0"/>
          <p:nvPr>
            <p:ph idx="1" type="body"/>
          </p:nvPr>
        </p:nvPicPr>
        <p:blipFill rotWithShape="1">
          <a:blip r:embed="rId3">
            <a:alphaModFix/>
          </a:blip>
          <a:srcRect b="0" l="0" r="0" t="0"/>
          <a:stretch/>
        </p:blipFill>
        <p:spPr>
          <a:xfrm>
            <a:off x="4572000" y="1239932"/>
            <a:ext cx="4101611" cy="3451036"/>
          </a:xfrm>
          <a:prstGeom prst="rect">
            <a:avLst/>
          </a:prstGeom>
          <a:noFill/>
          <a:ln>
            <a:noFill/>
          </a:ln>
        </p:spPr>
      </p:pic>
      <p:sp>
        <p:nvSpPr>
          <p:cNvPr id="203" name="Google Shape;203;p15"/>
          <p:cNvSpPr txBox="1"/>
          <p:nvPr/>
        </p:nvSpPr>
        <p:spPr>
          <a:xfrm>
            <a:off x="509025" y="923173"/>
            <a:ext cx="3605775" cy="30315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714FA0"/>
                </a:solidFill>
                <a:latin typeface="Calibri"/>
                <a:ea typeface="Calibri"/>
                <a:cs typeface="Calibri"/>
                <a:sym typeface="Calibri"/>
              </a:rPr>
              <a:t>IDEAR</a:t>
            </a:r>
            <a:endParaRPr/>
          </a:p>
          <a:p>
            <a:pPr indent="-177800" lvl="0" marL="177800" marR="0" rtl="0" algn="l">
              <a:spcBef>
                <a:spcPts val="600"/>
              </a:spcBef>
              <a:spcAft>
                <a:spcPts val="0"/>
              </a:spcAft>
              <a:buClr>
                <a:srgbClr val="714FA0"/>
              </a:buClr>
              <a:buSzPts val="1600"/>
              <a:buFont typeface="Arial"/>
              <a:buChar char="•"/>
            </a:pPr>
            <a:r>
              <a:rPr b="1" lang="es-PE" sz="1600">
                <a:solidFill>
                  <a:schemeClr val="dk1"/>
                </a:solidFill>
                <a:latin typeface="Calibri"/>
                <a:ea typeface="Calibri"/>
                <a:cs typeface="Calibri"/>
                <a:sym typeface="Calibri"/>
              </a:rPr>
              <a:t>“No es sobre tener la idea correcta, es sobre el crear la mayor cantidad de posibilidades”</a:t>
            </a:r>
            <a:endParaRPr/>
          </a:p>
          <a:p>
            <a:pPr indent="-76200" lvl="0" marL="177800" marR="0" rtl="0" algn="l">
              <a:spcBef>
                <a:spcPts val="0"/>
              </a:spcBef>
              <a:spcAft>
                <a:spcPts val="0"/>
              </a:spcAft>
              <a:buClr>
                <a:srgbClr val="714FA0"/>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14FA0"/>
              </a:buClr>
              <a:buSzPts val="1600"/>
              <a:buFont typeface="Arial"/>
              <a:buChar char="•"/>
            </a:pPr>
            <a:r>
              <a:rPr lang="es-PE" sz="1600">
                <a:solidFill>
                  <a:schemeClr val="dk1"/>
                </a:solidFill>
                <a:latin typeface="Calibri"/>
                <a:ea typeface="Calibri"/>
                <a:cs typeface="Calibri"/>
                <a:sym typeface="Calibri"/>
              </a:rPr>
              <a:t>Aquí empieza el proceso de diseño y la generación de múltiples ideas. </a:t>
            </a:r>
            <a:endParaRPr/>
          </a:p>
          <a:p>
            <a:pPr indent="-76200" lvl="0" marL="177800" marR="0" rtl="0" algn="l">
              <a:spcBef>
                <a:spcPts val="0"/>
              </a:spcBef>
              <a:spcAft>
                <a:spcPts val="0"/>
              </a:spcAft>
              <a:buClr>
                <a:srgbClr val="714FA0"/>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14FA0"/>
              </a:buClr>
              <a:buSzPts val="1600"/>
              <a:buFont typeface="Arial"/>
              <a:buChar char="•"/>
            </a:pPr>
            <a:r>
              <a:rPr lang="es-PE" sz="1600">
                <a:solidFill>
                  <a:schemeClr val="dk1"/>
                </a:solidFill>
                <a:latin typeface="Calibri"/>
                <a:ea typeface="Calibri"/>
                <a:cs typeface="Calibri"/>
                <a:sym typeface="Calibri"/>
              </a:rPr>
              <a:t>Todas las ideas son válidas y se combina todo, desde el pensamiento inconsciente y consciente, pensamientos racionales y la imaginación.</a:t>
            </a:r>
            <a:endParaRPr/>
          </a:p>
        </p:txBody>
      </p:sp>
      <p:sp>
        <p:nvSpPr>
          <p:cNvPr id="204" name="Google Shape;204;p15"/>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nvSpPr>
        <p:spPr>
          <a:xfrm>
            <a:off x="508317" y="917290"/>
            <a:ext cx="3889375"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714FA0"/>
                </a:solidFill>
                <a:latin typeface="Calibri"/>
                <a:ea typeface="Calibri"/>
                <a:cs typeface="Calibri"/>
                <a:sym typeface="Calibri"/>
              </a:rPr>
              <a:t>IDEAR </a:t>
            </a:r>
            <a:endParaRPr/>
          </a:p>
          <a:p>
            <a:pPr indent="-177800" lvl="0" marL="177800" marR="0" rtl="0" algn="l">
              <a:spcBef>
                <a:spcPts val="600"/>
              </a:spcBef>
              <a:spcAft>
                <a:spcPts val="0"/>
              </a:spcAft>
              <a:buClr>
                <a:srgbClr val="714FA0"/>
              </a:buClr>
              <a:buSzPts val="1600"/>
              <a:buFont typeface="Arial"/>
              <a:buChar char="•"/>
            </a:pPr>
            <a:r>
              <a:rPr lang="es-PE" sz="1600">
                <a:solidFill>
                  <a:schemeClr val="dk1"/>
                </a:solidFill>
                <a:latin typeface="Calibri"/>
                <a:ea typeface="Calibri"/>
                <a:cs typeface="Calibri"/>
                <a:sym typeface="Calibri"/>
              </a:rPr>
              <a:t>La ideación termina con la selección de conceptos a ser prototipados. </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14FA0"/>
              </a:buClr>
              <a:buSzPts val="1600"/>
              <a:buFont typeface="Arial"/>
              <a:buChar char="•"/>
            </a:pPr>
            <a:r>
              <a:rPr lang="es-PE" sz="1600">
                <a:solidFill>
                  <a:schemeClr val="dk1"/>
                </a:solidFill>
                <a:latin typeface="Calibri"/>
                <a:ea typeface="Calibri"/>
                <a:cs typeface="Calibri"/>
                <a:sym typeface="Calibri"/>
              </a:rPr>
              <a:t>Los criterios de votación son previamente definidos por el equipo de Design Thinkers y giran en torno a factibilidad técnica, viabilidad económica y deseabilidad por parte de los usuarios.</a:t>
            </a:r>
            <a:endParaRPr/>
          </a:p>
        </p:txBody>
      </p:sp>
      <p:sp>
        <p:nvSpPr>
          <p:cNvPr id="211" name="Google Shape;211;p16"/>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212" name="Google Shape;212;p16"/>
          <p:cNvPicPr preferRelativeResize="0"/>
          <p:nvPr/>
        </p:nvPicPr>
        <p:blipFill rotWithShape="1">
          <a:blip r:embed="rId3">
            <a:alphaModFix/>
          </a:blip>
          <a:srcRect b="0" l="0" r="0" t="0"/>
          <a:stretch/>
        </p:blipFill>
        <p:spPr>
          <a:xfrm flipH="1">
            <a:off x="4751388" y="0"/>
            <a:ext cx="4392612" cy="571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nvSpPr>
        <p:spPr>
          <a:xfrm>
            <a:off x="506539" y="916114"/>
            <a:ext cx="3389475" cy="42627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FE7828"/>
                </a:solidFill>
                <a:latin typeface="Calibri"/>
                <a:ea typeface="Calibri"/>
                <a:cs typeface="Calibri"/>
                <a:sym typeface="Calibri"/>
              </a:rPr>
              <a:t>PROTOTIPAR</a:t>
            </a:r>
            <a:endParaRPr/>
          </a:p>
          <a:p>
            <a:pPr indent="-177800" lvl="0" marL="177800" marR="0" rtl="0" algn="l">
              <a:spcBef>
                <a:spcPts val="60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“Construye para pensar y evalúa para aprender”</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Prototipar es hacer físicas las ideas.</a:t>
            </a:r>
            <a:endParaRPr/>
          </a:p>
          <a:p>
            <a:pPr indent="-177800" lvl="0" marL="177800" marR="0" rtl="0" algn="l">
              <a:spcBef>
                <a:spcPts val="0"/>
              </a:spcBef>
              <a:spcAft>
                <a:spcPts val="0"/>
              </a:spcAft>
              <a:buNone/>
            </a:pPr>
            <a:r>
              <a:rPr lang="es-PE" sz="1600">
                <a:solidFill>
                  <a:schemeClr val="dk1"/>
                </a:solidFill>
                <a:latin typeface="Calibri"/>
                <a:ea typeface="Calibri"/>
                <a:cs typeface="Calibri"/>
                <a:sym typeface="Calibri"/>
              </a:rPr>
              <a:t> </a:t>
            </a:r>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Es la generación de elementos informativos como dibujos, artefactos y objetos con la intención de responder preguntas que nos acerquen a la solución final.</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Debe ser algo con que el usuario pueda trabajar y experimentar.</a:t>
            </a:r>
            <a:endParaRPr/>
          </a:p>
          <a:p>
            <a:pPr indent="-76200" lvl="0" marL="177800" marR="0" rtl="0" algn="l">
              <a:spcBef>
                <a:spcPts val="0"/>
              </a:spcBef>
              <a:spcAft>
                <a:spcPts val="0"/>
              </a:spcAft>
              <a:buClr>
                <a:srgbClr val="FE7828"/>
              </a:buClr>
              <a:buSzPts val="1600"/>
              <a:buFont typeface="Arial"/>
              <a:buNone/>
            </a:pPr>
            <a:r>
              <a:t/>
            </a:r>
            <a:endParaRPr b="1" sz="1600">
              <a:solidFill>
                <a:schemeClr val="dk1"/>
              </a:solidFill>
              <a:latin typeface="Calibri"/>
              <a:ea typeface="Calibri"/>
              <a:cs typeface="Calibri"/>
              <a:sym typeface="Calibri"/>
            </a:endParaRPr>
          </a:p>
          <a:p>
            <a:pPr indent="-76200" lvl="0" marL="177800" marR="0" rtl="0" algn="l">
              <a:spcBef>
                <a:spcPts val="0"/>
              </a:spcBef>
              <a:spcAft>
                <a:spcPts val="0"/>
              </a:spcAft>
              <a:buClr>
                <a:srgbClr val="FE7828"/>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19" name="Google Shape;219;p17"/>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220" name="Google Shape;220;p17"/>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8"/>
          <p:cNvPicPr preferRelativeResize="0"/>
          <p:nvPr>
            <p:ph idx="2" type="body"/>
          </p:nvPr>
        </p:nvPicPr>
        <p:blipFill rotWithShape="1">
          <a:blip r:embed="rId3">
            <a:alphaModFix/>
          </a:blip>
          <a:srcRect b="0" l="35919" r="17449" t="0"/>
          <a:stretch/>
        </p:blipFill>
        <p:spPr>
          <a:xfrm>
            <a:off x="4751388" y="0"/>
            <a:ext cx="4392612" cy="5715000"/>
          </a:xfrm>
          <a:prstGeom prst="rect">
            <a:avLst/>
          </a:prstGeom>
          <a:noFill/>
          <a:ln>
            <a:noFill/>
          </a:ln>
        </p:spPr>
      </p:pic>
      <p:sp>
        <p:nvSpPr>
          <p:cNvPr id="226" name="Google Shape;226;p18"/>
          <p:cNvSpPr txBox="1"/>
          <p:nvPr/>
        </p:nvSpPr>
        <p:spPr>
          <a:xfrm>
            <a:off x="508650" y="918224"/>
            <a:ext cx="3050980" cy="37702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¿POR QUÉ HACER PROTOTIPOS?</a:t>
            </a:r>
            <a:endParaRPr b="1" sz="1600">
              <a:solidFill>
                <a:schemeClr val="dk1"/>
              </a:solidFill>
              <a:latin typeface="Calibri"/>
              <a:ea typeface="Calibri"/>
              <a:cs typeface="Calibri"/>
              <a:sym typeface="Calibri"/>
            </a:endParaRPr>
          </a:p>
          <a:p>
            <a:pPr indent="-177800" lvl="0" marL="177800" marR="0" rtl="0" algn="l">
              <a:spcBef>
                <a:spcPts val="60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Para inventar y construir pensando en resolver el problema.</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Para comunicar.</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Para empezar conversaciones.</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Para cometer errores antes y de manera barata.</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Para evaluar las alternativas.</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FE7828"/>
              </a:buClr>
              <a:buSzPts val="1600"/>
              <a:buFont typeface="Arial"/>
              <a:buChar char="•"/>
            </a:pPr>
            <a:r>
              <a:rPr lang="es-PE" sz="1600">
                <a:solidFill>
                  <a:schemeClr val="dk1"/>
                </a:solidFill>
                <a:latin typeface="Calibri"/>
                <a:ea typeface="Calibri"/>
                <a:cs typeface="Calibri"/>
                <a:sym typeface="Calibri"/>
              </a:rPr>
              <a:t>Para controlar el proceso de toma de decisiones.</a:t>
            </a:r>
            <a:endParaRPr/>
          </a:p>
        </p:txBody>
      </p:sp>
      <p:sp>
        <p:nvSpPr>
          <p:cNvPr id="227" name="Google Shape;227;p18"/>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19"/>
          <p:cNvPicPr preferRelativeResize="0"/>
          <p:nvPr>
            <p:ph idx="1" type="body"/>
          </p:nvPr>
        </p:nvPicPr>
        <p:blipFill rotWithShape="1">
          <a:blip r:embed="rId3">
            <a:alphaModFix/>
          </a:blip>
          <a:srcRect b="0" l="0" r="0" t="0"/>
          <a:stretch/>
        </p:blipFill>
        <p:spPr>
          <a:xfrm>
            <a:off x="4751388" y="0"/>
            <a:ext cx="4392612" cy="5714999"/>
          </a:xfrm>
          <a:prstGeom prst="rect">
            <a:avLst/>
          </a:prstGeom>
          <a:noFill/>
          <a:ln>
            <a:noFill/>
          </a:ln>
        </p:spPr>
      </p:pic>
      <p:sp>
        <p:nvSpPr>
          <p:cNvPr id="234" name="Google Shape;234;p19"/>
          <p:cNvSpPr txBox="1"/>
          <p:nvPr/>
        </p:nvSpPr>
        <p:spPr>
          <a:xfrm>
            <a:off x="508404" y="917979"/>
            <a:ext cx="3889375" cy="32778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00B1C3"/>
                </a:solidFill>
                <a:latin typeface="Calibri"/>
                <a:ea typeface="Calibri"/>
                <a:cs typeface="Calibri"/>
                <a:sym typeface="Calibri"/>
              </a:rPr>
              <a:t>EVALUAR</a:t>
            </a:r>
            <a:endParaRPr/>
          </a:p>
          <a:p>
            <a:pPr indent="-177800" lvl="0" marL="177800" marR="0" rtl="0" algn="l">
              <a:spcBef>
                <a:spcPts val="600"/>
              </a:spcBef>
              <a:spcAft>
                <a:spcPts val="0"/>
              </a:spcAft>
              <a:buClr>
                <a:srgbClr val="00B1C3"/>
              </a:buClr>
              <a:buSzPts val="1600"/>
              <a:buFont typeface="Arial"/>
              <a:buChar char="•"/>
            </a:pPr>
            <a:r>
              <a:rPr b="1" lang="es-PE" sz="1600">
                <a:solidFill>
                  <a:schemeClr val="dk1"/>
                </a:solidFill>
                <a:latin typeface="Calibri"/>
                <a:ea typeface="Calibri"/>
                <a:cs typeface="Calibri"/>
                <a:sym typeface="Calibri"/>
              </a:rPr>
              <a:t>“Evaluar te da la oportunidad para aprender sobre los usuarios y las posibles soluciones”</a:t>
            </a:r>
            <a:endParaRPr/>
          </a:p>
          <a:p>
            <a:pPr indent="-76200" lvl="0" marL="177800" marR="0" rtl="0" algn="l">
              <a:spcBef>
                <a:spcPts val="0"/>
              </a:spcBef>
              <a:spcAft>
                <a:spcPts val="0"/>
              </a:spcAft>
              <a:buClr>
                <a:srgbClr val="00B1C3"/>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00B1C3"/>
              </a:buClr>
              <a:buSzPts val="1600"/>
              <a:buFont typeface="Arial"/>
              <a:buChar char="•"/>
            </a:pPr>
            <a:r>
              <a:rPr lang="es-PE" sz="1600">
                <a:solidFill>
                  <a:schemeClr val="dk1"/>
                </a:solidFill>
                <a:latin typeface="Calibri"/>
                <a:ea typeface="Calibri"/>
                <a:cs typeface="Calibri"/>
                <a:sym typeface="Calibri"/>
              </a:rPr>
              <a:t>Esta etapa consiste en solicitar feedback y opiniones sobre los prototipos que se han creado.</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00B1C3"/>
              </a:buClr>
              <a:buSzPts val="1600"/>
              <a:buFont typeface="Arial"/>
              <a:buChar char="•"/>
            </a:pPr>
            <a:r>
              <a:rPr lang="es-PE" sz="1600">
                <a:solidFill>
                  <a:schemeClr val="dk1"/>
                </a:solidFill>
                <a:latin typeface="Calibri"/>
                <a:ea typeface="Calibri"/>
                <a:cs typeface="Calibri"/>
                <a:sym typeface="Calibri"/>
              </a:rPr>
              <a:t>Extraer información de las necesidades de los usuarios y de cómo los conceptos generados las satisfacen o no. Es empatizar pero en base a una “excusa”: El prototipo.</a:t>
            </a:r>
            <a:endParaRPr/>
          </a:p>
        </p:txBody>
      </p:sp>
      <p:sp>
        <p:nvSpPr>
          <p:cNvPr id="235" name="Google Shape;235;p19"/>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 name="Google Shape;61;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2" name="Google Shape;62;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PE" sz="3300">
                <a:solidFill>
                  <a:schemeClr val="lt1"/>
                </a:solidFill>
                <a:latin typeface="Arial"/>
                <a:ea typeface="Arial"/>
                <a:cs typeface="Arial"/>
                <a:sym typeface="Arial"/>
              </a:rPr>
              <a:t>DE LA SESIÓN</a:t>
            </a:r>
            <a:endParaRPr/>
          </a:p>
        </p:txBody>
      </p:sp>
      <p:pic>
        <p:nvPicPr>
          <p:cNvPr id="64" name="Google Shape;64;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5" name="Google Shape;65;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0"/>
          <p:cNvSpPr txBox="1"/>
          <p:nvPr/>
        </p:nvSpPr>
        <p:spPr>
          <a:xfrm>
            <a:off x="508988" y="918564"/>
            <a:ext cx="3889376" cy="278537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¿POR QUÉ EVALUAR?</a:t>
            </a:r>
            <a:endParaRPr b="1" sz="1600">
              <a:solidFill>
                <a:schemeClr val="dk1"/>
              </a:solidFill>
              <a:latin typeface="Calibri"/>
              <a:ea typeface="Calibri"/>
              <a:cs typeface="Calibri"/>
              <a:sym typeface="Calibri"/>
            </a:endParaRPr>
          </a:p>
          <a:p>
            <a:pPr indent="-177800" lvl="0" marL="177800" marR="0" rtl="0" algn="l">
              <a:spcBef>
                <a:spcPts val="600"/>
              </a:spcBef>
              <a:spcAft>
                <a:spcPts val="0"/>
              </a:spcAft>
              <a:buClr>
                <a:srgbClr val="00B1C3"/>
              </a:buClr>
              <a:buSzPts val="1600"/>
              <a:buFont typeface="Arial"/>
              <a:buChar char="•"/>
            </a:pPr>
            <a:r>
              <a:rPr lang="es-PE" sz="1600">
                <a:solidFill>
                  <a:schemeClr val="dk1"/>
                </a:solidFill>
                <a:latin typeface="Calibri"/>
                <a:ea typeface="Calibri"/>
                <a:cs typeface="Calibri"/>
                <a:sym typeface="Calibri"/>
              </a:rPr>
              <a:t>Para refinar prototipos y soluciones. Informa los siguientes pasos y ayuda a iterar.</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00B1C3"/>
              </a:buClr>
              <a:buSzPts val="1600"/>
              <a:buFont typeface="Arial"/>
              <a:buChar char="•"/>
            </a:pPr>
            <a:r>
              <a:rPr lang="es-PE" sz="1600">
                <a:solidFill>
                  <a:schemeClr val="dk1"/>
                </a:solidFill>
                <a:latin typeface="Calibri"/>
                <a:ea typeface="Calibri"/>
                <a:cs typeface="Calibri"/>
                <a:sym typeface="Calibri"/>
              </a:rPr>
              <a:t>Para aprender más sobre el usuario. Muchas veces entrega inesperados Insights.</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00B1C3"/>
              </a:buClr>
              <a:buSzPts val="1600"/>
              <a:buFont typeface="Arial"/>
              <a:buChar char="•"/>
            </a:pPr>
            <a:r>
              <a:rPr lang="es-PE" sz="1600">
                <a:solidFill>
                  <a:schemeClr val="dk1"/>
                </a:solidFill>
                <a:latin typeface="Calibri"/>
                <a:ea typeface="Calibri"/>
                <a:cs typeface="Calibri"/>
                <a:sym typeface="Calibri"/>
              </a:rPr>
              <a:t>Para refinar el POV (definir el problema). Algunas veces la evaluación revela que no solo nos equivocamos en la solución, sino también en enmarcar el problema.</a:t>
            </a:r>
            <a:endParaRPr/>
          </a:p>
        </p:txBody>
      </p:sp>
      <p:pic>
        <p:nvPicPr>
          <p:cNvPr id="242" name="Google Shape;242;p20"/>
          <p:cNvPicPr preferRelativeResize="0"/>
          <p:nvPr>
            <p:ph idx="1" type="body"/>
          </p:nvPr>
        </p:nvPicPr>
        <p:blipFill rotWithShape="1">
          <a:blip r:embed="rId3">
            <a:alphaModFix/>
          </a:blip>
          <a:srcRect b="0" l="0" r="0" t="0"/>
          <a:stretch/>
        </p:blipFill>
        <p:spPr>
          <a:xfrm>
            <a:off x="4751388" y="0"/>
            <a:ext cx="4392612" cy="5715000"/>
          </a:xfrm>
          <a:prstGeom prst="rect">
            <a:avLst/>
          </a:prstGeom>
          <a:noFill/>
          <a:ln>
            <a:noFill/>
          </a:ln>
        </p:spPr>
      </p:pic>
      <p:sp>
        <p:nvSpPr>
          <p:cNvPr id="243" name="Google Shape;243;p20"/>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1"/>
          <p:cNvSpPr txBox="1"/>
          <p:nvPr/>
        </p:nvSpPr>
        <p:spPr>
          <a:xfrm>
            <a:off x="507855" y="918775"/>
            <a:ext cx="7863300" cy="149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DESIGN</a:t>
            </a:r>
            <a:r>
              <a:rPr b="1" lang="es-PE" sz="1600">
                <a:solidFill>
                  <a:schemeClr val="dk1"/>
                </a:solidFill>
                <a:latin typeface="Calibri"/>
                <a:ea typeface="Calibri"/>
                <a:cs typeface="Calibri"/>
                <a:sym typeface="Calibri"/>
              </a:rPr>
              <a:t> THINKING: CASOS DE APLICACIÓN </a:t>
            </a:r>
            <a:endParaRPr b="1" sz="1600">
              <a:solidFill>
                <a:schemeClr val="dk1"/>
              </a:solidFill>
              <a:latin typeface="Calibri"/>
              <a:ea typeface="Calibri"/>
              <a:cs typeface="Calibri"/>
              <a:sym typeface="Calibri"/>
            </a:endParaRPr>
          </a:p>
          <a:p>
            <a:pPr indent="-177800" lvl="0" marL="177800" marR="0" rtl="0" algn="l">
              <a:spcBef>
                <a:spcPts val="60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Clínica Mayo: </a:t>
            </a:r>
            <a:r>
              <a:rPr lang="es-PE" sz="1600">
                <a:solidFill>
                  <a:schemeClr val="dk1"/>
                </a:solidFill>
                <a:latin typeface="Calibri"/>
                <a:ea typeface="Calibri"/>
                <a:cs typeface="Calibri"/>
                <a:sym typeface="Calibri"/>
              </a:rPr>
              <a:t>La Clínica Mayo trabaja activamente con la metodología del Design Thinking, por lo que en 2008 decidieron crear el Centro para la Innovación (CFI), actuando como un puente entre el Design Thinking y la práctica de la medicina.</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F7F7F"/>
              </a:buClr>
              <a:buSzPts val="1200"/>
              <a:buFont typeface="Arial"/>
              <a:buChar char="•"/>
            </a:pPr>
            <a:r>
              <a:rPr lang="es-PE" sz="1200">
                <a:solidFill>
                  <a:srgbClr val="7F7F7F"/>
                </a:solidFill>
                <a:latin typeface="Calibri"/>
                <a:ea typeface="Calibri"/>
                <a:cs typeface="Calibri"/>
                <a:sym typeface="Calibri"/>
              </a:rPr>
              <a:t>https://www.youtube.com/watch?v=zm3JqMNaI28 </a:t>
            </a:r>
            <a:endParaRPr/>
          </a:p>
        </p:txBody>
      </p:sp>
      <p:pic>
        <p:nvPicPr>
          <p:cNvPr id="250" name="Google Shape;250;p21"/>
          <p:cNvPicPr preferRelativeResize="0"/>
          <p:nvPr/>
        </p:nvPicPr>
        <p:blipFill rotWithShape="1">
          <a:blip r:embed="rId3">
            <a:alphaModFix/>
          </a:blip>
          <a:srcRect b="0" l="0" r="0" t="0"/>
          <a:stretch/>
        </p:blipFill>
        <p:spPr>
          <a:xfrm>
            <a:off x="2591022" y="2569563"/>
            <a:ext cx="3961956" cy="2664425"/>
          </a:xfrm>
          <a:prstGeom prst="rect">
            <a:avLst/>
          </a:prstGeom>
          <a:noFill/>
          <a:ln>
            <a:noFill/>
          </a:ln>
        </p:spPr>
      </p:pic>
      <p:sp>
        <p:nvSpPr>
          <p:cNvPr id="251" name="Google Shape;251;p21"/>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nvSpPr>
        <p:spPr>
          <a:xfrm>
            <a:off x="508882" y="917854"/>
            <a:ext cx="3684900" cy="349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DESIGN</a:t>
            </a:r>
            <a:r>
              <a:rPr b="1" lang="es-PE" sz="1600">
                <a:solidFill>
                  <a:schemeClr val="dk1"/>
                </a:solidFill>
                <a:latin typeface="Calibri"/>
                <a:ea typeface="Calibri"/>
                <a:cs typeface="Calibri"/>
                <a:sym typeface="Calibri"/>
              </a:rPr>
              <a:t> THINKING: CASOS DE APLICACIÓN </a:t>
            </a:r>
            <a:endParaRPr b="1" sz="1600">
              <a:solidFill>
                <a:schemeClr val="dk1"/>
              </a:solidFill>
              <a:latin typeface="Calibri"/>
              <a:ea typeface="Calibri"/>
              <a:cs typeface="Calibri"/>
              <a:sym typeface="Calibri"/>
            </a:endParaRPr>
          </a:p>
          <a:p>
            <a:pPr indent="-177800" lvl="0" marL="177800"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Kaiser Permanente es la mayor organización de EEUU en relación a la administración de cuidados de la salud.</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 raíz de la colaboración con IDEO en 2003, Kaiser Permanente creó un pequeño equipo de trabajo encargado de emplear la metodología del Design Thinking, con el objetivo de desarrollar un proceso más eficiente en su servicio.</a:t>
            </a:r>
            <a:endParaRPr/>
          </a:p>
          <a:p>
            <a:pPr indent="0" lvl="0" marL="0" marR="0" rtl="0" algn="l">
              <a:spcBef>
                <a:spcPts val="0"/>
              </a:spcBef>
              <a:spcAft>
                <a:spcPts val="0"/>
              </a:spcAft>
              <a:buNone/>
            </a:pPr>
            <a:r>
              <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8" name="Google Shape;258;p22"/>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259" name="Google Shape;259;p22"/>
          <p:cNvPicPr preferRelativeResize="0"/>
          <p:nvPr/>
        </p:nvPicPr>
        <p:blipFill rotWithShape="1">
          <a:blip r:embed="rId3">
            <a:alphaModFix/>
          </a:blip>
          <a:srcRect b="0" l="0" r="0" t="12555"/>
          <a:stretch/>
        </p:blipFill>
        <p:spPr>
          <a:xfrm>
            <a:off x="5042356" y="1626920"/>
            <a:ext cx="3380464" cy="29560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nvSpPr>
        <p:spPr>
          <a:xfrm>
            <a:off x="514389" y="920962"/>
            <a:ext cx="3878224" cy="1846659"/>
          </a:xfrm>
          <a:prstGeom prst="rect">
            <a:avLst/>
          </a:prstGeom>
          <a:noFill/>
          <a:ln>
            <a:noFill/>
          </a:ln>
        </p:spPr>
        <p:txBody>
          <a:bodyPr anchorCtr="0" anchor="t" bIns="0" lIns="0" spcFirstLastPara="1" rIns="0" wrap="square" tIns="0">
            <a:spAutoFit/>
          </a:bodyPr>
          <a:lstStyle/>
          <a:p>
            <a:pPr indent="-177800" lvl="0" marL="1778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Doug Dietz rediseñó las salas en donde se encontraban los escáneres de resonancia magnética en un hospital para niños, para aliviarles el trauma de pasar por ahí.</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F7F7F"/>
              </a:buClr>
              <a:buSzPts val="1200"/>
              <a:buFont typeface="Arial"/>
              <a:buChar char="•"/>
            </a:pPr>
            <a:r>
              <a:rPr lang="es-PE" sz="1200">
                <a:solidFill>
                  <a:srgbClr val="7F7F7F"/>
                </a:solidFill>
                <a:latin typeface="Calibri"/>
                <a:ea typeface="Calibri"/>
                <a:cs typeface="Calibri"/>
                <a:sym typeface="Calibri"/>
              </a:rPr>
              <a:t>https://www.youtube.com/watch?v=8cLeNNnYopY</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F7F7F"/>
              </a:buClr>
              <a:buSzPts val="1200"/>
              <a:buFont typeface="Arial"/>
              <a:buChar char="•"/>
            </a:pPr>
            <a:r>
              <a:rPr lang="es-PE" sz="1200">
                <a:solidFill>
                  <a:srgbClr val="7F7F7F"/>
                </a:solidFill>
                <a:latin typeface="Calibri"/>
                <a:ea typeface="Calibri"/>
                <a:cs typeface="Calibri"/>
                <a:sym typeface="Calibri"/>
              </a:rPr>
              <a:t>http://nation.com.mx/este-hospital-transformo-sus-mri/</a:t>
            </a:r>
            <a:endParaRPr/>
          </a:p>
        </p:txBody>
      </p:sp>
      <p:pic>
        <p:nvPicPr>
          <p:cNvPr id="265" name="Google Shape;265;p23"/>
          <p:cNvPicPr preferRelativeResize="0"/>
          <p:nvPr>
            <p:ph idx="1" type="body"/>
          </p:nvPr>
        </p:nvPicPr>
        <p:blipFill rotWithShape="1">
          <a:blip r:embed="rId3">
            <a:alphaModFix/>
          </a:blip>
          <a:srcRect b="0" l="0" r="0" t="0"/>
          <a:stretch/>
        </p:blipFill>
        <p:spPr>
          <a:xfrm>
            <a:off x="4751388" y="912812"/>
            <a:ext cx="3929363" cy="2800543"/>
          </a:xfrm>
          <a:prstGeom prst="rect">
            <a:avLst/>
          </a:prstGeom>
          <a:noFill/>
          <a:ln>
            <a:noFill/>
          </a:ln>
        </p:spPr>
      </p:pic>
      <p:sp>
        <p:nvSpPr>
          <p:cNvPr id="266" name="Google Shape;266;p23"/>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nvSpPr>
        <p:spPr>
          <a:xfrm>
            <a:off x="507356" y="919514"/>
            <a:ext cx="7722243" cy="1246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Y EN EL PERÚ…</a:t>
            </a:r>
            <a:endParaRPr b="1" sz="1600">
              <a:solidFill>
                <a:schemeClr val="dk1"/>
              </a:solidFill>
              <a:latin typeface="Calibri"/>
              <a:ea typeface="Calibri"/>
              <a:cs typeface="Calibri"/>
              <a:sym typeface="Calibri"/>
            </a:endParaRPr>
          </a:p>
          <a:p>
            <a:pPr indent="-177800" lvl="0" marL="177800"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Victoria Lab es el laboratorio de innovación del Grupo Intercorp que surgió de las colaboraciones que tuvo con Ideo en el 2011.</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rgbClr val="7F7F7F"/>
              </a:buClr>
              <a:buSzPts val="1200"/>
              <a:buFont typeface="Arial"/>
              <a:buChar char="•"/>
            </a:pPr>
            <a:r>
              <a:rPr lang="es-PE" sz="1200">
                <a:solidFill>
                  <a:srgbClr val="7F7F7F"/>
                </a:solidFill>
                <a:latin typeface="Calibri"/>
                <a:ea typeface="Calibri"/>
                <a:cs typeface="Calibri"/>
                <a:sym typeface="Calibri"/>
              </a:rPr>
              <a:t>https://www.youtube.com/watch?v=T--4Rg53loM </a:t>
            </a:r>
            <a:endParaRPr/>
          </a:p>
        </p:txBody>
      </p:sp>
      <p:pic>
        <p:nvPicPr>
          <p:cNvPr id="272" name="Google Shape;272;p24"/>
          <p:cNvPicPr preferRelativeResize="0"/>
          <p:nvPr>
            <p:ph idx="1" type="body"/>
          </p:nvPr>
        </p:nvPicPr>
        <p:blipFill rotWithShape="1">
          <a:blip r:embed="rId3">
            <a:alphaModFix/>
          </a:blip>
          <a:srcRect b="0" l="0" r="0" t="0"/>
          <a:stretch/>
        </p:blipFill>
        <p:spPr>
          <a:xfrm>
            <a:off x="2924107" y="2765558"/>
            <a:ext cx="3295786" cy="1916883"/>
          </a:xfrm>
          <a:prstGeom prst="rect">
            <a:avLst/>
          </a:prstGeom>
          <a:noFill/>
          <a:ln>
            <a:noFill/>
          </a:ln>
        </p:spPr>
      </p:pic>
      <p:sp>
        <p:nvSpPr>
          <p:cNvPr id="273" name="Google Shape;273;p24"/>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25"/>
          <p:cNvSpPr txBox="1"/>
          <p:nvPr/>
        </p:nvSpPr>
        <p:spPr>
          <a:xfrm>
            <a:off x="1008064" y="3169972"/>
            <a:ext cx="440661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MAPA </a:t>
            </a:r>
            <a:br>
              <a:rPr b="1"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DE EMPATÍA</a:t>
            </a:r>
            <a:endParaRPr/>
          </a:p>
        </p:txBody>
      </p:sp>
      <p:pic>
        <p:nvPicPr>
          <p:cNvPr id="281" name="Google Shape;281;p25"/>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nvSpPr>
        <p:spPr>
          <a:xfrm>
            <a:off x="507677" y="917252"/>
            <a:ext cx="3506762" cy="1800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MAPA DE EMPATÍA</a:t>
            </a:r>
            <a:endParaRPr b="1" sz="1600">
              <a:solidFill>
                <a:schemeClr val="dk1"/>
              </a:solidFill>
              <a:latin typeface="Calibri"/>
              <a:ea typeface="Calibri"/>
              <a:cs typeface="Calibri"/>
              <a:sym typeface="Calibri"/>
            </a:endParaRPr>
          </a:p>
          <a:p>
            <a:pPr indent="-177800" lvl="0" marL="177800"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una </a:t>
            </a:r>
            <a:r>
              <a:rPr b="1" lang="es-PE" sz="1600">
                <a:solidFill>
                  <a:schemeClr val="dk1"/>
                </a:solidFill>
                <a:latin typeface="Calibri"/>
                <a:ea typeface="Calibri"/>
                <a:cs typeface="Calibri"/>
                <a:sym typeface="Calibri"/>
              </a:rPr>
              <a:t>herramienta que nos ayuda a sintetizar las observaciones y descubrir insights inesperados.</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Permite conocer a los usuarios en mayor profundidad.</a:t>
            </a:r>
            <a:endParaRPr/>
          </a:p>
        </p:txBody>
      </p:sp>
      <p:pic>
        <p:nvPicPr>
          <p:cNvPr id="288" name="Google Shape;288;p26"/>
          <p:cNvPicPr preferRelativeResize="0"/>
          <p:nvPr>
            <p:ph idx="2" type="body"/>
          </p:nvPr>
        </p:nvPicPr>
        <p:blipFill rotWithShape="1">
          <a:blip r:embed="rId3">
            <a:alphaModFix/>
          </a:blip>
          <a:srcRect b="0" l="31178" r="0" t="0"/>
          <a:stretch/>
        </p:blipFill>
        <p:spPr>
          <a:xfrm>
            <a:off x="4751387" y="481013"/>
            <a:ext cx="3924301" cy="4752974"/>
          </a:xfrm>
          <a:prstGeom prst="rect">
            <a:avLst/>
          </a:prstGeom>
          <a:noFill/>
          <a:ln>
            <a:noFill/>
          </a:ln>
        </p:spPr>
      </p:pic>
      <p:sp>
        <p:nvSpPr>
          <p:cNvPr id="289" name="Google Shape;289;p26"/>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EMPATÍA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27"/>
          <p:cNvPicPr preferRelativeResize="0"/>
          <p:nvPr>
            <p:ph idx="1" type="body"/>
          </p:nvPr>
        </p:nvPicPr>
        <p:blipFill rotWithShape="1">
          <a:blip r:embed="rId3">
            <a:alphaModFix/>
          </a:blip>
          <a:srcRect b="0" l="0" r="0" t="0"/>
          <a:stretch/>
        </p:blipFill>
        <p:spPr>
          <a:xfrm>
            <a:off x="4751388" y="917892"/>
            <a:ext cx="3924300" cy="2790303"/>
          </a:xfrm>
          <a:prstGeom prst="rect">
            <a:avLst/>
          </a:prstGeom>
          <a:noFill/>
          <a:ln>
            <a:noFill/>
          </a:ln>
        </p:spPr>
      </p:pic>
      <p:sp>
        <p:nvSpPr>
          <p:cNvPr id="295" name="Google Shape;295;p27"/>
          <p:cNvSpPr txBox="1"/>
          <p:nvPr/>
        </p:nvSpPr>
        <p:spPr>
          <a:xfrm>
            <a:off x="508317" y="917893"/>
            <a:ext cx="3884296" cy="204671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ELABORACIÓN</a:t>
            </a:r>
            <a:r>
              <a:rPr b="1" lang="es-PE" sz="1600">
                <a:solidFill>
                  <a:srgbClr val="438AD7"/>
                </a:solidFill>
                <a:latin typeface="Calibri"/>
                <a:ea typeface="Calibri"/>
                <a:cs typeface="Calibri"/>
                <a:sym typeface="Calibri"/>
              </a:rPr>
              <a:t> </a:t>
            </a:r>
            <a:endParaRPr/>
          </a:p>
          <a:p>
            <a:pPr indent="-177800" lvl="0" marL="177800"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un pliego, pizarra o muro, crear un cuadrado dividido en cuatro cuadrantes. </a:t>
            </a:r>
            <a:endParaRPr/>
          </a:p>
          <a:p>
            <a:pPr indent="-177800" lvl="0" marL="17780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Después de revisar post-its, notas y material, se debe llenar cada espacio con notas e información del usuario en relación a estos cuatro elementos:</a:t>
            </a:r>
            <a:endParaRPr/>
          </a:p>
        </p:txBody>
      </p:sp>
      <p:sp>
        <p:nvSpPr>
          <p:cNvPr id="296" name="Google Shape;296;p27"/>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EMPATÍA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8"/>
          <p:cNvPicPr preferRelativeResize="0"/>
          <p:nvPr>
            <p:ph idx="1" type="body"/>
          </p:nvPr>
        </p:nvPicPr>
        <p:blipFill rotWithShape="1">
          <a:blip r:embed="rId3">
            <a:alphaModFix/>
          </a:blip>
          <a:srcRect b="0" l="0" r="0" t="0"/>
          <a:stretch/>
        </p:blipFill>
        <p:spPr>
          <a:xfrm>
            <a:off x="4502470" y="894821"/>
            <a:ext cx="4513088" cy="2984500"/>
          </a:xfrm>
          <a:prstGeom prst="rect">
            <a:avLst/>
          </a:prstGeom>
          <a:noFill/>
          <a:ln>
            <a:noFill/>
          </a:ln>
        </p:spPr>
      </p:pic>
      <p:sp>
        <p:nvSpPr>
          <p:cNvPr id="302" name="Google Shape;302;p28"/>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EMPATÍA </a:t>
            </a:r>
            <a:endParaRPr/>
          </a:p>
        </p:txBody>
      </p:sp>
      <p:cxnSp>
        <p:nvCxnSpPr>
          <p:cNvPr id="303" name="Google Shape;303;p28"/>
          <p:cNvCxnSpPr>
            <a:endCxn id="304" idx="0"/>
          </p:cNvCxnSpPr>
          <p:nvPr/>
        </p:nvCxnSpPr>
        <p:spPr>
          <a:xfrm>
            <a:off x="684213" y="1033703"/>
            <a:ext cx="0" cy="2410500"/>
          </a:xfrm>
          <a:prstGeom prst="straightConnector1">
            <a:avLst/>
          </a:prstGeom>
          <a:noFill/>
          <a:ln cap="flat" cmpd="sng" w="12700">
            <a:solidFill>
              <a:srgbClr val="01B1C3"/>
            </a:solidFill>
            <a:prstDash val="solid"/>
            <a:round/>
            <a:headEnd len="sm" w="sm" type="none"/>
            <a:tailEnd len="sm" w="sm" type="none"/>
          </a:ln>
        </p:spPr>
      </p:cxnSp>
      <p:grpSp>
        <p:nvGrpSpPr>
          <p:cNvPr id="305" name="Google Shape;305;p28"/>
          <p:cNvGrpSpPr/>
          <p:nvPr/>
        </p:nvGrpSpPr>
        <p:grpSpPr>
          <a:xfrm>
            <a:off x="613817" y="1005606"/>
            <a:ext cx="140792" cy="140258"/>
            <a:chOff x="3427964" y="2244682"/>
            <a:chExt cx="225891" cy="225034"/>
          </a:xfrm>
        </p:grpSpPr>
        <p:sp>
          <p:nvSpPr>
            <p:cNvPr id="306" name="Google Shape;306;p28"/>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28"/>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8" name="Google Shape;308;p28"/>
          <p:cNvSpPr/>
          <p:nvPr/>
        </p:nvSpPr>
        <p:spPr>
          <a:xfrm>
            <a:off x="1014955" y="944190"/>
            <a:ext cx="301113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SAY (Lo que dice): Frases que el usuario ha dicho.</a:t>
            </a:r>
            <a:endParaRPr/>
          </a:p>
        </p:txBody>
      </p:sp>
      <p:grpSp>
        <p:nvGrpSpPr>
          <p:cNvPr id="309" name="Google Shape;309;p28"/>
          <p:cNvGrpSpPr/>
          <p:nvPr/>
        </p:nvGrpSpPr>
        <p:grpSpPr>
          <a:xfrm>
            <a:off x="613817" y="1743090"/>
            <a:ext cx="140792" cy="140258"/>
            <a:chOff x="3427964" y="2244682"/>
            <a:chExt cx="225891" cy="225034"/>
          </a:xfrm>
        </p:grpSpPr>
        <p:sp>
          <p:nvSpPr>
            <p:cNvPr id="310" name="Google Shape;310;p28"/>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28"/>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2" name="Google Shape;312;p28"/>
          <p:cNvSpPr/>
          <p:nvPr/>
        </p:nvSpPr>
        <p:spPr>
          <a:xfrm>
            <a:off x="1014955" y="1695322"/>
            <a:ext cx="337765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DO (Lo que hace): Acciones y comportamientos que notaste.</a:t>
            </a:r>
            <a:endParaRPr/>
          </a:p>
        </p:txBody>
      </p:sp>
      <p:grpSp>
        <p:nvGrpSpPr>
          <p:cNvPr id="313" name="Google Shape;313;p28"/>
          <p:cNvGrpSpPr/>
          <p:nvPr/>
        </p:nvGrpSpPr>
        <p:grpSpPr>
          <a:xfrm>
            <a:off x="613817" y="2463705"/>
            <a:ext cx="140792" cy="140258"/>
            <a:chOff x="3427964" y="2244682"/>
            <a:chExt cx="225891" cy="225034"/>
          </a:xfrm>
        </p:grpSpPr>
        <p:sp>
          <p:nvSpPr>
            <p:cNvPr id="314" name="Google Shape;314;p28"/>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28"/>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6" name="Google Shape;316;p28"/>
          <p:cNvSpPr/>
          <p:nvPr/>
        </p:nvSpPr>
        <p:spPr>
          <a:xfrm>
            <a:off x="1014955" y="2415937"/>
            <a:ext cx="3377658"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THINK (Lo que piensa):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Lo que puede estar pensando.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¿Qué te dice su comportamiento?</a:t>
            </a:r>
            <a:endParaRPr/>
          </a:p>
        </p:txBody>
      </p:sp>
      <p:grpSp>
        <p:nvGrpSpPr>
          <p:cNvPr id="317" name="Google Shape;317;p28"/>
          <p:cNvGrpSpPr/>
          <p:nvPr/>
        </p:nvGrpSpPr>
        <p:grpSpPr>
          <a:xfrm>
            <a:off x="613817" y="3444203"/>
            <a:ext cx="140792" cy="140258"/>
            <a:chOff x="3427964" y="2244682"/>
            <a:chExt cx="225891" cy="225034"/>
          </a:xfrm>
        </p:grpSpPr>
        <p:sp>
          <p:nvSpPr>
            <p:cNvPr id="304" name="Google Shape;304;p28"/>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28"/>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9" name="Google Shape;319;p28"/>
          <p:cNvSpPr/>
          <p:nvPr/>
        </p:nvSpPr>
        <p:spPr>
          <a:xfrm>
            <a:off x="1014955" y="3396435"/>
            <a:ext cx="337765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FEEL (Lo que siente): Qué emociones puede estar sintiendo.</a:t>
            </a:r>
            <a:endParaRPr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p:nvPr/>
        </p:nvSpPr>
        <p:spPr>
          <a:xfrm>
            <a:off x="503238" y="912813"/>
            <a:ext cx="81724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6" name="Google Shape;326;p29"/>
          <p:cNvPicPr preferRelativeResize="0"/>
          <p:nvPr/>
        </p:nvPicPr>
        <p:blipFill rotWithShape="1">
          <a:blip r:embed="rId3">
            <a:alphaModFix amt="25000"/>
          </a:blip>
          <a:srcRect b="0" l="0" r="0" t="0"/>
          <a:stretch/>
        </p:blipFill>
        <p:spPr>
          <a:xfrm>
            <a:off x="6976674" y="3039428"/>
            <a:ext cx="1699014" cy="2194560"/>
          </a:xfrm>
          <a:prstGeom prst="rect">
            <a:avLst/>
          </a:prstGeom>
          <a:noFill/>
          <a:ln>
            <a:noFill/>
          </a:ln>
        </p:spPr>
      </p:pic>
      <p:sp>
        <p:nvSpPr>
          <p:cNvPr id="327" name="Google Shape;327;p29"/>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ACTIVIDAD</a:t>
            </a:r>
            <a:endParaRPr b="1" sz="1600">
              <a:solidFill>
                <a:srgbClr val="00B1C3"/>
              </a:solidFill>
              <a:latin typeface="Calibri"/>
              <a:ea typeface="Calibri"/>
              <a:cs typeface="Calibri"/>
              <a:sym typeface="Calibri"/>
            </a:endParaRPr>
          </a:p>
        </p:txBody>
      </p:sp>
      <p:grpSp>
        <p:nvGrpSpPr>
          <p:cNvPr id="328" name="Google Shape;328;p29"/>
          <p:cNvGrpSpPr/>
          <p:nvPr/>
        </p:nvGrpSpPr>
        <p:grpSpPr>
          <a:xfrm>
            <a:off x="514858" y="499074"/>
            <a:ext cx="131794" cy="132296"/>
            <a:chOff x="511902" y="912279"/>
            <a:chExt cx="281320" cy="282391"/>
          </a:xfrm>
        </p:grpSpPr>
        <p:sp>
          <p:nvSpPr>
            <p:cNvPr id="329" name="Google Shape;329;p2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0" name="Google Shape;330;p29"/>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sp>
        <p:nvSpPr>
          <p:cNvPr id="331" name="Google Shape;331;p29"/>
          <p:cNvSpPr/>
          <p:nvPr/>
        </p:nvSpPr>
        <p:spPr>
          <a:xfrm>
            <a:off x="684213" y="1245204"/>
            <a:ext cx="5726212" cy="36102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MAPA DE EMPATÍA DEL PROYECTO CREATIVO 2</a:t>
            </a:r>
            <a:endParaRPr/>
          </a:p>
          <a:p>
            <a:pPr indent="-182563" lvl="0" marL="182563" marR="0" rtl="0" algn="l">
              <a:spcBef>
                <a:spcPts val="60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Se reúnen los equipos formados para el trabajo final y van a elaborar </a:t>
            </a:r>
            <a:br>
              <a:rPr lang="es-PE" sz="1400">
                <a:solidFill>
                  <a:schemeClr val="dk1"/>
                </a:solidFill>
                <a:latin typeface="Calibri"/>
                <a:ea typeface="Calibri"/>
                <a:cs typeface="Calibri"/>
                <a:sym typeface="Calibri"/>
              </a:rPr>
            </a:br>
            <a:r>
              <a:rPr lang="es-PE" sz="1400">
                <a:solidFill>
                  <a:schemeClr val="dk1"/>
                </a:solidFill>
                <a:latin typeface="Calibri"/>
                <a:ea typeface="Calibri"/>
                <a:cs typeface="Calibri"/>
                <a:sym typeface="Calibri"/>
              </a:rPr>
              <a:t>un mapa de empatía con la información que han obtenido de </a:t>
            </a:r>
            <a:br>
              <a:rPr lang="es-PE" sz="1400">
                <a:solidFill>
                  <a:schemeClr val="dk1"/>
                </a:solidFill>
                <a:latin typeface="Calibri"/>
                <a:ea typeface="Calibri"/>
                <a:cs typeface="Calibri"/>
                <a:sym typeface="Calibri"/>
              </a:rPr>
            </a:br>
            <a:r>
              <a:rPr lang="es-PE" sz="1400">
                <a:solidFill>
                  <a:schemeClr val="dk1"/>
                </a:solidFill>
                <a:latin typeface="Calibri"/>
                <a:ea typeface="Calibri"/>
                <a:cs typeface="Calibri"/>
                <a:sym typeface="Calibri"/>
              </a:rPr>
              <a:t>sus usuarios en la semana.</a:t>
            </a:r>
            <a:br>
              <a:rPr lang="es-PE"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Pasos:</a:t>
            </a:r>
            <a:endParaRPr/>
          </a:p>
          <a:p>
            <a:pPr indent="-177800" lvl="1" marL="190500" marR="0" rtl="0" algn="l">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Agruparse en equipos.</a:t>
            </a:r>
            <a:endParaRPr/>
          </a:p>
          <a:p>
            <a:pPr indent="-177800" lvl="1" marL="190500" marR="0" rtl="0" algn="l">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Reunir la información que han obtenido de los usuarios durante la semana.</a:t>
            </a:r>
            <a:endParaRPr/>
          </a:p>
          <a:p>
            <a:pPr indent="-177800" lvl="1" marL="190500" marR="0" rtl="0" algn="l">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Diseñar un mapa de empatía con la información obtenida.</a:t>
            </a:r>
            <a:endParaRPr/>
          </a:p>
          <a:p>
            <a:pPr indent="-88900" lvl="1" marL="19050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79388" lvl="0" marL="179388" marR="0" rtl="0" algn="just">
              <a:lnSpc>
                <a:spcPct val="120000"/>
              </a:lnSpc>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Conformar grupos de 4 o 5 integrantes</a:t>
            </a:r>
            <a:endParaRPr/>
          </a:p>
          <a:p>
            <a:pPr indent="-179388" lvl="0" marL="179388" marR="0" rtl="0" algn="just">
              <a:lnSpc>
                <a:spcPct val="120000"/>
              </a:lnSpc>
              <a:spcBef>
                <a:spcPts val="0"/>
              </a:spcBef>
              <a:spcAft>
                <a:spcPts val="0"/>
              </a:spcAft>
              <a:buClr>
                <a:schemeClr val="dk1"/>
              </a:buClr>
              <a:buSzPts val="1400"/>
              <a:buFont typeface="Arial"/>
              <a:buChar char="•"/>
            </a:pPr>
            <a:r>
              <a:rPr b="1" lang="es-PE" sz="1400">
                <a:solidFill>
                  <a:schemeClr val="dk1"/>
                </a:solidFill>
                <a:latin typeface="Calibri"/>
                <a:ea typeface="Calibri"/>
                <a:cs typeface="Calibri"/>
                <a:sym typeface="Calibri"/>
              </a:rPr>
              <a:t>Duración: </a:t>
            </a:r>
            <a:r>
              <a:rPr lang="es-PE" sz="1400">
                <a:solidFill>
                  <a:schemeClr val="dk1"/>
                </a:solidFill>
                <a:latin typeface="Calibri"/>
                <a:ea typeface="Calibri"/>
                <a:cs typeface="Calibri"/>
                <a:sym typeface="Calibri"/>
              </a:rPr>
              <a:t>30 minutos para “diseñar”</a:t>
            </a:r>
            <a:endParaRPr/>
          </a:p>
          <a:p>
            <a:pPr indent="-179388" lvl="0" marL="179388" marR="0" rtl="0" algn="l">
              <a:spcBef>
                <a:spcPts val="0"/>
              </a:spcBef>
              <a:spcAft>
                <a:spcPts val="0"/>
              </a:spcAft>
              <a:buClr>
                <a:schemeClr val="dk1"/>
              </a:buClr>
              <a:buSzPts val="1400"/>
              <a:buFont typeface="Arial"/>
              <a:buChar char="•"/>
            </a:pPr>
            <a:r>
              <a:rPr b="1" lang="es-PE" sz="1400">
                <a:solidFill>
                  <a:schemeClr val="dk1"/>
                </a:solidFill>
                <a:latin typeface="Calibri"/>
                <a:ea typeface="Calibri"/>
                <a:cs typeface="Calibri"/>
                <a:sym typeface="Calibri"/>
              </a:rPr>
              <a:t>Materiales: </a:t>
            </a:r>
            <a:r>
              <a:rPr lang="es-PE" sz="1400">
                <a:solidFill>
                  <a:schemeClr val="dk1"/>
                </a:solidFill>
                <a:latin typeface="Calibri"/>
                <a:ea typeface="Calibri"/>
                <a:cs typeface="Calibri"/>
                <a:sym typeface="Calibri"/>
              </a:rPr>
              <a:t>Papelógrafos y Post-it</a:t>
            </a:r>
            <a:endParaRPr/>
          </a:p>
          <a:p>
            <a:pPr indent="-179388" lvl="0" marL="179388" marR="0" rtl="0" algn="l">
              <a:spcBef>
                <a:spcPts val="0"/>
              </a:spcBef>
              <a:spcAft>
                <a:spcPts val="0"/>
              </a:spcAft>
              <a:buClr>
                <a:schemeClr val="dk1"/>
              </a:buClr>
              <a:buSzPts val="1400"/>
              <a:buFont typeface="Arial"/>
              <a:buChar char="•"/>
            </a:pPr>
            <a:r>
              <a:rPr b="1" lang="es-PE" sz="1400">
                <a:solidFill>
                  <a:schemeClr val="dk1"/>
                </a:solidFill>
                <a:latin typeface="Calibri"/>
                <a:ea typeface="Calibri"/>
                <a:cs typeface="Calibri"/>
                <a:sym typeface="Calibri"/>
              </a:rPr>
              <a:t>Criterios de evaluación</a:t>
            </a:r>
            <a:r>
              <a:rPr lang="es-PE" sz="1400">
                <a:solidFill>
                  <a:schemeClr val="dk1"/>
                </a:solidFill>
                <a:latin typeface="Calibri"/>
                <a:ea typeface="Calibri"/>
                <a:cs typeface="Calibri"/>
                <a:sym typeface="Calibri"/>
              </a:rPr>
              <a:t>: </a:t>
            </a:r>
            <a:endParaRPr/>
          </a:p>
          <a:p>
            <a:pPr indent="-179387" lvl="1" marL="358775" marR="0" rtl="0" algn="l">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Calidad de la información obtenida.</a:t>
            </a:r>
            <a:endParaRPr/>
          </a:p>
          <a:p>
            <a:pPr indent="-179387" lvl="1" marL="358775" marR="0" rtl="0" algn="l">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Diseño del mapa de empatía según lo explicado en clase.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3"/>
          <p:cNvSpPr txBox="1"/>
          <p:nvPr/>
        </p:nvSpPr>
        <p:spPr>
          <a:xfrm>
            <a:off x="1282299" y="918372"/>
            <a:ext cx="5291222" cy="1275414"/>
          </a:xfrm>
          <a:prstGeom prst="rect">
            <a:avLst/>
          </a:prstGeom>
          <a:noFill/>
          <a:ln>
            <a:noFill/>
          </a:ln>
        </p:spPr>
        <p:txBody>
          <a:bodyPr anchorCtr="0" anchor="t" bIns="0" lIns="0" spcFirstLastPara="1" rIns="0" wrap="square" tIns="0">
            <a:spAutoFit/>
          </a:bodyPr>
          <a:lstStyle/>
          <a:p>
            <a:pPr indent="0" lvl="0" marL="12700" marR="0" rtl="0" algn="l">
              <a:lnSpc>
                <a:spcPct val="120000"/>
              </a:lnSpc>
              <a:spcBef>
                <a:spcPts val="0"/>
              </a:spcBef>
              <a:spcAft>
                <a:spcPts val="0"/>
              </a:spcAft>
              <a:buNone/>
            </a:pPr>
            <a:r>
              <a:rPr lang="es-PE" sz="1400">
                <a:solidFill>
                  <a:schemeClr val="dk1"/>
                </a:solidFill>
                <a:latin typeface="Calibri"/>
                <a:ea typeface="Calibri"/>
                <a:cs typeface="Calibri"/>
                <a:sym typeface="Calibri"/>
              </a:rPr>
              <a:t>Con Design Thinking tendrás una herramienta muy efectiva para generar innovación centrada en las necesidades del usuario.</a:t>
            </a:r>
            <a:endParaRPr/>
          </a:p>
          <a:p>
            <a:pPr indent="0" lvl="0" marL="12700" marR="0" rtl="0" algn="l">
              <a:lnSpc>
                <a:spcPct val="120000"/>
              </a:lnSpc>
              <a:spcBef>
                <a:spcPts val="0"/>
              </a:spcBef>
              <a:spcAft>
                <a:spcPts val="0"/>
              </a:spcAft>
              <a:buNone/>
            </a:pPr>
            <a:r>
              <a:t/>
            </a:r>
            <a:endParaRPr sz="1400">
              <a:solidFill>
                <a:schemeClr val="dk1"/>
              </a:solidFill>
              <a:latin typeface="Calibri"/>
              <a:ea typeface="Calibri"/>
              <a:cs typeface="Calibri"/>
              <a:sym typeface="Calibri"/>
            </a:endParaRPr>
          </a:p>
          <a:p>
            <a:pPr indent="0" lvl="0" marL="12700" marR="0" rtl="0" algn="l">
              <a:lnSpc>
                <a:spcPct val="120000"/>
              </a:lnSpc>
              <a:spcBef>
                <a:spcPts val="0"/>
              </a:spcBef>
              <a:spcAft>
                <a:spcPts val="0"/>
              </a:spcAft>
              <a:buNone/>
            </a:pPr>
            <a:r>
              <a:rPr lang="es-PE" sz="1400">
                <a:solidFill>
                  <a:schemeClr val="dk1"/>
                </a:solidFill>
                <a:latin typeface="Calibri"/>
                <a:ea typeface="Calibri"/>
                <a:cs typeface="Calibri"/>
                <a:sym typeface="Calibri"/>
              </a:rPr>
              <a:t>Podrás también poner a prueba y mejorar tu propuesta de solución creativa para el trabajo final.</a:t>
            </a:r>
            <a:endParaRPr/>
          </a:p>
        </p:txBody>
      </p:sp>
      <p:pic>
        <p:nvPicPr>
          <p:cNvPr id="73" name="Google Shape;73;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4" name="Google Shape;74;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 name="Google Shape;75;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6" name="Google Shape;76;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 name="Google Shape;77;p3"/>
          <p:cNvPicPr preferRelativeResize="0"/>
          <p:nvPr/>
        </p:nvPicPr>
        <p:blipFill rotWithShape="1">
          <a:blip r:embed="rId3">
            <a:alphaModFix/>
          </a:blip>
          <a:srcRect b="0" l="0" r="0" t="0"/>
          <a:stretch/>
        </p:blipFill>
        <p:spPr>
          <a:xfrm>
            <a:off x="1010838" y="1755483"/>
            <a:ext cx="117851" cy="121369"/>
          </a:xfrm>
          <a:prstGeom prst="rect">
            <a:avLst/>
          </a:prstGeom>
          <a:noFill/>
          <a:ln>
            <a:noFill/>
          </a:ln>
        </p:spPr>
      </p:pic>
      <p:sp>
        <p:nvSpPr>
          <p:cNvPr id="78" name="Google Shape;78;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TAREA</a:t>
            </a:r>
            <a:endParaRPr b="1" sz="1600">
              <a:solidFill>
                <a:srgbClr val="00B1C3"/>
              </a:solidFill>
              <a:latin typeface="Calibri"/>
              <a:ea typeface="Calibri"/>
              <a:cs typeface="Calibri"/>
              <a:sym typeface="Calibri"/>
            </a:endParaRPr>
          </a:p>
        </p:txBody>
      </p:sp>
      <p:grpSp>
        <p:nvGrpSpPr>
          <p:cNvPr id="338" name="Google Shape;338;p30"/>
          <p:cNvGrpSpPr/>
          <p:nvPr/>
        </p:nvGrpSpPr>
        <p:grpSpPr>
          <a:xfrm>
            <a:off x="514858" y="499074"/>
            <a:ext cx="131794" cy="132296"/>
            <a:chOff x="511902" y="912279"/>
            <a:chExt cx="281320" cy="282391"/>
          </a:xfrm>
        </p:grpSpPr>
        <p:sp>
          <p:nvSpPr>
            <p:cNvPr id="339" name="Google Shape;339;p30"/>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0" name="Google Shape;340;p30"/>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341" name="Google Shape;341;p30"/>
          <p:cNvSpPr/>
          <p:nvPr/>
        </p:nvSpPr>
        <p:spPr>
          <a:xfrm>
            <a:off x="503238" y="912813"/>
            <a:ext cx="81724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30"/>
          <p:cNvSpPr/>
          <p:nvPr/>
        </p:nvSpPr>
        <p:spPr>
          <a:xfrm>
            <a:off x="684213" y="1245204"/>
            <a:ext cx="5805797" cy="107721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APLICACIÓN DEL DESIGN THINKING AL PROYECTO CREATIVO</a:t>
            </a:r>
            <a:endParaRPr/>
          </a:p>
          <a:p>
            <a:pPr indent="-185738" lvl="0" marL="185738"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Cada equipo va a trabajar durante la semana la aplicación de Design Thinking al proyecto creativo. </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Van a elaborar un prototipo de la solución y presentarlo la próxima clase.</a:t>
            </a:r>
            <a:endParaRPr sz="1400">
              <a:solidFill>
                <a:schemeClr val="dk1"/>
              </a:solidFill>
              <a:latin typeface="Calibri"/>
              <a:ea typeface="Calibri"/>
              <a:cs typeface="Calibri"/>
              <a:sym typeface="Calibri"/>
            </a:endParaRPr>
          </a:p>
        </p:txBody>
      </p:sp>
      <p:pic>
        <p:nvPicPr>
          <p:cNvPr id="343" name="Google Shape;343;p30"/>
          <p:cNvPicPr preferRelativeResize="0"/>
          <p:nvPr/>
        </p:nvPicPr>
        <p:blipFill rotWithShape="1">
          <a:blip r:embed="rId4">
            <a:alphaModFix amt="25000"/>
          </a:blip>
          <a:srcRect b="0" l="0" r="0" t="0"/>
          <a:stretch/>
        </p:blipFill>
        <p:spPr>
          <a:xfrm>
            <a:off x="6976674" y="3039428"/>
            <a:ext cx="1699014" cy="2194560"/>
          </a:xfrm>
          <a:prstGeom prst="rect">
            <a:avLst/>
          </a:prstGeom>
          <a:noFill/>
          <a:ln>
            <a:noFill/>
          </a:ln>
        </p:spPr>
      </p:pic>
      <p:pic>
        <p:nvPicPr>
          <p:cNvPr id="344" name="Google Shape;344;p30"/>
          <p:cNvPicPr preferRelativeResize="0"/>
          <p:nvPr/>
        </p:nvPicPr>
        <p:blipFill rotWithShape="1">
          <a:blip r:embed="rId5">
            <a:alphaModFix/>
          </a:blip>
          <a:srcRect b="0" l="0" r="0" t="0"/>
          <a:stretch/>
        </p:blipFill>
        <p:spPr>
          <a:xfrm>
            <a:off x="1611297" y="2491969"/>
            <a:ext cx="3951628" cy="25724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0" name="Google Shape;350;p31"/>
          <p:cNvGrpSpPr/>
          <p:nvPr/>
        </p:nvGrpSpPr>
        <p:grpSpPr>
          <a:xfrm>
            <a:off x="2506315" y="2194222"/>
            <a:ext cx="4581728" cy="1326557"/>
            <a:chOff x="2403187" y="2211377"/>
            <a:chExt cx="4581728" cy="1326557"/>
          </a:xfrm>
        </p:grpSpPr>
        <p:sp>
          <p:nvSpPr>
            <p:cNvPr id="351" name="Google Shape;351;p31"/>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CONCLUSIONES</a:t>
              </a:r>
              <a:br>
                <a:rPr lang="es-PE" sz="3600">
                  <a:solidFill>
                    <a:schemeClr val="lt1"/>
                  </a:solidFill>
                  <a:latin typeface="Arial"/>
                  <a:ea typeface="Arial"/>
                  <a:cs typeface="Arial"/>
                  <a:sym typeface="Arial"/>
                </a:rPr>
              </a:br>
              <a:r>
                <a:rPr b="1" lang="es-PE" sz="3600">
                  <a:solidFill>
                    <a:schemeClr val="lt1"/>
                  </a:solidFill>
                  <a:latin typeface="Arial"/>
                  <a:ea typeface="Arial"/>
                  <a:cs typeface="Arial"/>
                  <a:sym typeface="Arial"/>
                </a:rPr>
                <a:t>MÁS REFERENCIAS</a:t>
              </a:r>
              <a:endParaRPr/>
            </a:p>
          </p:txBody>
        </p:sp>
        <p:pic>
          <p:nvPicPr>
            <p:cNvPr id="352" name="Google Shape;352;p31"/>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53" name="Google Shape;353;p31"/>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32"/>
          <p:cNvSpPr txBox="1"/>
          <p:nvPr/>
        </p:nvSpPr>
        <p:spPr>
          <a:xfrm>
            <a:off x="1279548" y="912813"/>
            <a:ext cx="5453040" cy="439017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s-PE" sz="1300">
                <a:solidFill>
                  <a:schemeClr val="dk1"/>
                </a:solidFill>
                <a:latin typeface="Calibri"/>
                <a:ea typeface="Calibri"/>
                <a:cs typeface="Calibri"/>
                <a:sym typeface="Calibri"/>
              </a:rPr>
              <a:t>Design Thinking es una metodología creada y desarrollada por David Kelley </a:t>
            </a:r>
            <a:br>
              <a:rPr lang="es-PE" sz="1300">
                <a:solidFill>
                  <a:schemeClr val="dk1"/>
                </a:solidFill>
                <a:latin typeface="Calibri"/>
                <a:ea typeface="Calibri"/>
                <a:cs typeface="Calibri"/>
                <a:sym typeface="Calibri"/>
              </a:rPr>
            </a:br>
            <a:r>
              <a:rPr lang="es-PE" sz="1300">
                <a:solidFill>
                  <a:schemeClr val="dk1"/>
                </a:solidFill>
                <a:latin typeface="Calibri"/>
                <a:ea typeface="Calibri"/>
                <a:cs typeface="Calibri"/>
                <a:sym typeface="Calibri"/>
              </a:rPr>
              <a:t>y Tim Brown.</a:t>
            </a:r>
            <a:endParaRPr/>
          </a:p>
          <a:p>
            <a:pPr indent="0" lvl="0" marL="0" marR="0" rtl="0" algn="l">
              <a:lnSpc>
                <a:spcPct val="11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PE" sz="1300">
                <a:solidFill>
                  <a:schemeClr val="dk1"/>
                </a:solidFill>
                <a:latin typeface="Calibri"/>
                <a:ea typeface="Calibri"/>
                <a:cs typeface="Calibri"/>
                <a:sym typeface="Calibri"/>
              </a:rPr>
              <a:t>Se basa en el diseño centrado en el usuario.</a:t>
            </a:r>
            <a:endParaRPr/>
          </a:p>
          <a:p>
            <a:pPr indent="0" lvl="0" marL="0" marR="0" rtl="0" algn="l">
              <a:lnSpc>
                <a:spcPct val="11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PE" sz="1300">
                <a:solidFill>
                  <a:schemeClr val="dk1"/>
                </a:solidFill>
                <a:latin typeface="Calibri"/>
                <a:ea typeface="Calibri"/>
                <a:cs typeface="Calibri"/>
                <a:sym typeface="Calibri"/>
              </a:rPr>
              <a:t>El Design Thinking hace que los productos y servicios sean pensados para el usuario y desde el usuario.</a:t>
            </a:r>
            <a:endParaRPr/>
          </a:p>
          <a:p>
            <a:pPr indent="0" lvl="0" marL="0" marR="0" rtl="0" algn="l">
              <a:lnSpc>
                <a:spcPct val="11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PE" sz="1300">
                <a:solidFill>
                  <a:schemeClr val="dk1"/>
                </a:solidFill>
                <a:latin typeface="Calibri"/>
                <a:ea typeface="Calibri"/>
                <a:cs typeface="Calibri"/>
                <a:sym typeface="Calibri"/>
              </a:rPr>
              <a:t>Tiene cinco etapas: Empatizar, Definir, Idear, Prototipar y Evaluar.</a:t>
            </a:r>
            <a:endParaRPr/>
          </a:p>
          <a:p>
            <a:pPr indent="-166688" lvl="1" marL="177800" marR="0" rtl="0" algn="l">
              <a:lnSpc>
                <a:spcPct val="110000"/>
              </a:lnSpc>
              <a:spcBef>
                <a:spcPts val="0"/>
              </a:spcBef>
              <a:spcAft>
                <a:spcPts val="0"/>
              </a:spcAft>
              <a:buClr>
                <a:srgbClr val="6B5799"/>
              </a:buClr>
              <a:buSzPts val="1300"/>
              <a:buFont typeface="Arial"/>
              <a:buChar char="•"/>
            </a:pPr>
            <a:r>
              <a:rPr b="0" i="1" lang="es-PE" sz="1300" u="none" cap="none" strike="noStrike">
                <a:solidFill>
                  <a:schemeClr val="dk1"/>
                </a:solidFill>
                <a:latin typeface="Calibri"/>
                <a:ea typeface="Calibri"/>
                <a:cs typeface="Calibri"/>
                <a:sym typeface="Calibri"/>
              </a:rPr>
              <a:t>Empatía </a:t>
            </a:r>
            <a:r>
              <a:rPr b="0" i="0" lang="es-PE" sz="1300" u="none" cap="none" strike="noStrike">
                <a:solidFill>
                  <a:schemeClr val="dk1"/>
                </a:solidFill>
                <a:latin typeface="Calibri"/>
                <a:ea typeface="Calibri"/>
                <a:cs typeface="Calibri"/>
                <a:sym typeface="Calibri"/>
              </a:rPr>
              <a:t>es la base del proceso de diseño que está centrado en las personas.</a:t>
            </a:r>
            <a:endParaRPr/>
          </a:p>
          <a:p>
            <a:pPr indent="-166688" lvl="1" marL="177800" marR="0" rtl="0" algn="l">
              <a:lnSpc>
                <a:spcPct val="110000"/>
              </a:lnSpc>
              <a:spcBef>
                <a:spcPts val="0"/>
              </a:spcBef>
              <a:spcAft>
                <a:spcPts val="0"/>
              </a:spcAft>
              <a:buClr>
                <a:srgbClr val="6B5799"/>
              </a:buClr>
              <a:buSzPts val="1300"/>
              <a:buFont typeface="Arial"/>
              <a:buChar char="•"/>
            </a:pPr>
            <a:r>
              <a:rPr b="0" i="0" lang="es-PE" sz="1300" u="none" cap="none" strike="noStrike">
                <a:solidFill>
                  <a:schemeClr val="dk1"/>
                </a:solidFill>
                <a:latin typeface="Calibri"/>
                <a:ea typeface="Calibri"/>
                <a:cs typeface="Calibri"/>
                <a:sym typeface="Calibri"/>
              </a:rPr>
              <a:t>En </a:t>
            </a:r>
            <a:r>
              <a:rPr b="0" i="1" lang="es-PE" sz="1300" u="none" cap="none" strike="noStrike">
                <a:solidFill>
                  <a:schemeClr val="dk1"/>
                </a:solidFill>
                <a:latin typeface="Calibri"/>
                <a:ea typeface="Calibri"/>
                <a:cs typeface="Calibri"/>
                <a:sym typeface="Calibri"/>
              </a:rPr>
              <a:t>Definir</a:t>
            </a:r>
            <a:r>
              <a:rPr b="0" i="0" lang="es-PE" sz="1300" u="none" cap="none" strike="noStrike">
                <a:solidFill>
                  <a:schemeClr val="dk1"/>
                </a:solidFill>
                <a:latin typeface="Calibri"/>
                <a:ea typeface="Calibri"/>
                <a:cs typeface="Calibri"/>
                <a:sym typeface="Calibri"/>
              </a:rPr>
              <a:t> traemos claridad y enfoque al espacio de diseño, se definen y redefinen los conceptos.</a:t>
            </a:r>
            <a:endParaRPr/>
          </a:p>
          <a:p>
            <a:pPr indent="-166688" lvl="1" marL="177800" marR="0" rtl="0" algn="l">
              <a:lnSpc>
                <a:spcPct val="110000"/>
              </a:lnSpc>
              <a:spcBef>
                <a:spcPts val="0"/>
              </a:spcBef>
              <a:spcAft>
                <a:spcPts val="0"/>
              </a:spcAft>
              <a:buClr>
                <a:srgbClr val="6B5799"/>
              </a:buClr>
              <a:buSzPts val="1300"/>
              <a:buFont typeface="Arial"/>
              <a:buChar char="•"/>
            </a:pPr>
            <a:r>
              <a:rPr b="0" i="0" lang="es-PE" sz="1300" u="none" cap="none" strike="noStrike">
                <a:solidFill>
                  <a:schemeClr val="dk1"/>
                </a:solidFill>
                <a:latin typeface="Calibri"/>
                <a:ea typeface="Calibri"/>
                <a:cs typeface="Calibri"/>
                <a:sym typeface="Calibri"/>
              </a:rPr>
              <a:t>En </a:t>
            </a:r>
            <a:r>
              <a:rPr b="0" i="1" lang="es-PE" sz="1300" u="none" cap="none" strike="noStrike">
                <a:solidFill>
                  <a:schemeClr val="dk1"/>
                </a:solidFill>
                <a:latin typeface="Calibri"/>
                <a:ea typeface="Calibri"/>
                <a:cs typeface="Calibri"/>
                <a:sym typeface="Calibri"/>
              </a:rPr>
              <a:t>Idear</a:t>
            </a:r>
            <a:r>
              <a:rPr b="0" i="0" lang="es-PE" sz="1300" u="none" cap="none" strike="noStrike">
                <a:solidFill>
                  <a:schemeClr val="dk1"/>
                </a:solidFill>
                <a:latin typeface="Calibri"/>
                <a:ea typeface="Calibri"/>
                <a:cs typeface="Calibri"/>
                <a:sym typeface="Calibri"/>
              </a:rPr>
              <a:t> empieza el proceso de diseño y la generación de </a:t>
            </a:r>
            <a:br>
              <a:rPr b="0" i="0" lang="es-PE" sz="1300" u="none" cap="none" strike="noStrike">
                <a:solidFill>
                  <a:schemeClr val="dk1"/>
                </a:solidFill>
                <a:latin typeface="Calibri"/>
                <a:ea typeface="Calibri"/>
                <a:cs typeface="Calibri"/>
                <a:sym typeface="Calibri"/>
              </a:rPr>
            </a:br>
            <a:r>
              <a:rPr b="0" i="0" lang="es-PE" sz="1300" u="none" cap="none" strike="noStrike">
                <a:solidFill>
                  <a:schemeClr val="dk1"/>
                </a:solidFill>
                <a:latin typeface="Calibri"/>
                <a:ea typeface="Calibri"/>
                <a:cs typeface="Calibri"/>
                <a:sym typeface="Calibri"/>
              </a:rPr>
              <a:t>múltiples ideas. </a:t>
            </a:r>
            <a:endParaRPr/>
          </a:p>
          <a:p>
            <a:pPr indent="-166688" lvl="1" marL="177800" marR="0" rtl="0" algn="l">
              <a:lnSpc>
                <a:spcPct val="110000"/>
              </a:lnSpc>
              <a:spcBef>
                <a:spcPts val="0"/>
              </a:spcBef>
              <a:spcAft>
                <a:spcPts val="0"/>
              </a:spcAft>
              <a:buClr>
                <a:srgbClr val="6B5799"/>
              </a:buClr>
              <a:buSzPts val="1300"/>
              <a:buFont typeface="Arial"/>
              <a:buChar char="•"/>
            </a:pPr>
            <a:r>
              <a:rPr b="0" i="1" lang="es-PE" sz="1300" u="none" cap="none" strike="noStrike">
                <a:solidFill>
                  <a:schemeClr val="dk1"/>
                </a:solidFill>
                <a:latin typeface="Calibri"/>
                <a:ea typeface="Calibri"/>
                <a:cs typeface="Calibri"/>
                <a:sym typeface="Calibri"/>
              </a:rPr>
              <a:t>Prototipar </a:t>
            </a:r>
            <a:r>
              <a:rPr b="0" i="0" lang="es-PE" sz="1300" u="none" cap="none" strike="noStrike">
                <a:solidFill>
                  <a:schemeClr val="dk1"/>
                </a:solidFill>
                <a:latin typeface="Calibri"/>
                <a:ea typeface="Calibri"/>
                <a:cs typeface="Calibri"/>
                <a:sym typeface="Calibri"/>
              </a:rPr>
              <a:t>es hacer físicas las ideas. </a:t>
            </a:r>
            <a:endParaRPr/>
          </a:p>
          <a:p>
            <a:pPr indent="-166688" lvl="1" marL="177800" marR="0" rtl="0" algn="l">
              <a:lnSpc>
                <a:spcPct val="110000"/>
              </a:lnSpc>
              <a:spcBef>
                <a:spcPts val="0"/>
              </a:spcBef>
              <a:spcAft>
                <a:spcPts val="0"/>
              </a:spcAft>
              <a:buClr>
                <a:srgbClr val="6B5799"/>
              </a:buClr>
              <a:buSzPts val="1300"/>
              <a:buFont typeface="Arial"/>
              <a:buChar char="•"/>
            </a:pPr>
            <a:r>
              <a:rPr b="0" i="1" lang="es-PE" sz="1300" u="none" cap="none" strike="noStrike">
                <a:solidFill>
                  <a:schemeClr val="dk1"/>
                </a:solidFill>
                <a:latin typeface="Calibri"/>
                <a:ea typeface="Calibri"/>
                <a:cs typeface="Calibri"/>
                <a:sym typeface="Calibri"/>
              </a:rPr>
              <a:t>Evaluar</a:t>
            </a:r>
            <a:r>
              <a:rPr b="0" i="0" lang="es-PE" sz="1300" u="none" cap="none" strike="noStrike">
                <a:solidFill>
                  <a:schemeClr val="dk1"/>
                </a:solidFill>
                <a:latin typeface="Calibri"/>
                <a:ea typeface="Calibri"/>
                <a:cs typeface="Calibri"/>
                <a:sym typeface="Calibri"/>
              </a:rPr>
              <a:t> consiste en solicitar feedback y opiniones sobre los prototipos </a:t>
            </a:r>
            <a:br>
              <a:rPr b="0" i="0" lang="es-PE" sz="1300" u="none" cap="none" strike="noStrike">
                <a:solidFill>
                  <a:schemeClr val="dk1"/>
                </a:solidFill>
                <a:latin typeface="Calibri"/>
                <a:ea typeface="Calibri"/>
                <a:cs typeface="Calibri"/>
                <a:sym typeface="Calibri"/>
              </a:rPr>
            </a:br>
            <a:r>
              <a:rPr b="0" i="0" lang="es-PE" sz="1300" u="none" cap="none" strike="noStrike">
                <a:solidFill>
                  <a:schemeClr val="dk1"/>
                </a:solidFill>
                <a:latin typeface="Calibri"/>
                <a:ea typeface="Calibri"/>
                <a:cs typeface="Calibri"/>
                <a:sym typeface="Calibri"/>
              </a:rPr>
              <a:t>que se han creado.</a:t>
            </a:r>
            <a:endParaRPr/>
          </a:p>
          <a:p>
            <a:pPr indent="-84138" lvl="1" marL="177800" marR="0" rtl="0" algn="l">
              <a:lnSpc>
                <a:spcPct val="110000"/>
              </a:lnSpc>
              <a:spcBef>
                <a:spcPts val="0"/>
              </a:spcBef>
              <a:spcAft>
                <a:spcPts val="0"/>
              </a:spcAft>
              <a:buClr>
                <a:srgbClr val="6B5799"/>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1" marL="11112" marR="0" rtl="0" algn="l">
              <a:lnSpc>
                <a:spcPct val="110000"/>
              </a:lnSpc>
              <a:spcBef>
                <a:spcPts val="0"/>
              </a:spcBef>
              <a:spcAft>
                <a:spcPts val="0"/>
              </a:spcAft>
              <a:buNone/>
            </a:pPr>
            <a:r>
              <a:rPr b="0" i="0" lang="es-PE" sz="1300" u="none" cap="none" strike="noStrike">
                <a:solidFill>
                  <a:schemeClr val="dk1"/>
                </a:solidFill>
                <a:latin typeface="Calibri"/>
                <a:ea typeface="Calibri"/>
                <a:cs typeface="Calibri"/>
                <a:sym typeface="Calibri"/>
              </a:rPr>
              <a:t>El mapa de empatía permite conocer a los usuarios en mayor profundidad.</a:t>
            </a:r>
            <a:endParaRPr/>
          </a:p>
          <a:p>
            <a:pPr indent="-84138" lvl="1" marL="177800" marR="0" rtl="0" algn="l">
              <a:lnSpc>
                <a:spcPct val="110000"/>
              </a:lnSpc>
              <a:spcBef>
                <a:spcPts val="0"/>
              </a:spcBef>
              <a:spcAft>
                <a:spcPts val="0"/>
              </a:spcAft>
              <a:buClr>
                <a:srgbClr val="6B5799"/>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61" name="Google Shape;361;p32"/>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362" name="Google Shape;362;p3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3" name="Google Shape;363;p32"/>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364" name="Google Shape;364;p32"/>
          <p:cNvPicPr preferRelativeResize="0"/>
          <p:nvPr/>
        </p:nvPicPr>
        <p:blipFill rotWithShape="1">
          <a:blip r:embed="rId3">
            <a:alphaModFix/>
          </a:blip>
          <a:srcRect b="0" l="0" r="0" t="0"/>
          <a:stretch/>
        </p:blipFill>
        <p:spPr>
          <a:xfrm>
            <a:off x="1011260" y="1622753"/>
            <a:ext cx="114138" cy="117546"/>
          </a:xfrm>
          <a:prstGeom prst="rect">
            <a:avLst/>
          </a:prstGeom>
          <a:noFill/>
          <a:ln>
            <a:noFill/>
          </a:ln>
        </p:spPr>
      </p:pic>
      <p:pic>
        <p:nvPicPr>
          <p:cNvPr id="365" name="Google Shape;365;p32"/>
          <p:cNvPicPr preferRelativeResize="0"/>
          <p:nvPr/>
        </p:nvPicPr>
        <p:blipFill rotWithShape="1">
          <a:blip r:embed="rId3">
            <a:alphaModFix/>
          </a:blip>
          <a:srcRect b="0" l="0" r="0" t="0"/>
          <a:stretch/>
        </p:blipFill>
        <p:spPr>
          <a:xfrm>
            <a:off x="1011260" y="2051496"/>
            <a:ext cx="114138" cy="117546"/>
          </a:xfrm>
          <a:prstGeom prst="rect">
            <a:avLst/>
          </a:prstGeom>
          <a:noFill/>
          <a:ln>
            <a:noFill/>
          </a:ln>
        </p:spPr>
      </p:pic>
      <p:pic>
        <p:nvPicPr>
          <p:cNvPr id="366" name="Google Shape;366;p32"/>
          <p:cNvPicPr preferRelativeResize="0"/>
          <p:nvPr/>
        </p:nvPicPr>
        <p:blipFill rotWithShape="1">
          <a:blip r:embed="rId3">
            <a:alphaModFix/>
          </a:blip>
          <a:srcRect b="0" l="0" r="0" t="0"/>
          <a:stretch/>
        </p:blipFill>
        <p:spPr>
          <a:xfrm>
            <a:off x="1011260" y="2703774"/>
            <a:ext cx="114138" cy="117546"/>
          </a:xfrm>
          <a:prstGeom prst="rect">
            <a:avLst/>
          </a:prstGeom>
          <a:noFill/>
          <a:ln>
            <a:noFill/>
          </a:ln>
        </p:spPr>
      </p:pic>
      <p:sp>
        <p:nvSpPr>
          <p:cNvPr id="367" name="Google Shape;367;p3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CONCLUSIONES </a:t>
            </a:r>
            <a:endParaRPr/>
          </a:p>
        </p:txBody>
      </p:sp>
      <p:pic>
        <p:nvPicPr>
          <p:cNvPr id="368" name="Google Shape;368;p32"/>
          <p:cNvPicPr preferRelativeResize="0"/>
          <p:nvPr/>
        </p:nvPicPr>
        <p:blipFill rotWithShape="1">
          <a:blip r:embed="rId3">
            <a:alphaModFix/>
          </a:blip>
          <a:srcRect b="0" l="0" r="0" t="0"/>
          <a:stretch/>
        </p:blipFill>
        <p:spPr>
          <a:xfrm>
            <a:off x="1011260" y="4892287"/>
            <a:ext cx="114138" cy="1175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33"/>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BIBLIOGRAFÍA</a:t>
            </a:r>
            <a:br>
              <a:rPr lang="es-PE" sz="3600">
                <a:solidFill>
                  <a:schemeClr val="lt1"/>
                </a:solidFill>
                <a:latin typeface="Arial"/>
                <a:ea typeface="Arial"/>
                <a:cs typeface="Arial"/>
                <a:sym typeface="Arial"/>
              </a:rPr>
            </a:br>
            <a:r>
              <a:rPr b="1" lang="es-PE" sz="3600">
                <a:solidFill>
                  <a:schemeClr val="lt1"/>
                </a:solidFill>
                <a:latin typeface="Arial"/>
                <a:ea typeface="Arial"/>
                <a:cs typeface="Arial"/>
                <a:sym typeface="Arial"/>
              </a:rPr>
              <a:t>MÁS REFERENCIAS</a:t>
            </a:r>
            <a:endParaRPr/>
          </a:p>
        </p:txBody>
      </p:sp>
      <p:pic>
        <p:nvPicPr>
          <p:cNvPr id="375" name="Google Shape;375;p33"/>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76" name="Google Shape;376;p33"/>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34"/>
          <p:cNvSpPr txBox="1"/>
          <p:nvPr/>
        </p:nvSpPr>
        <p:spPr>
          <a:xfrm>
            <a:off x="1279009" y="917823"/>
            <a:ext cx="5453579" cy="2585323"/>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lang="es-PE" sz="1400">
                <a:solidFill>
                  <a:schemeClr val="dk1"/>
                </a:solidFill>
                <a:latin typeface="Calibri"/>
                <a:ea typeface="Calibri"/>
                <a:cs typeface="Calibri"/>
                <a:sym typeface="Calibri"/>
              </a:rPr>
              <a:t>ResMini guía: Una introducción al Design Thinking. Institute of Design at Stanford.</a:t>
            </a:r>
            <a:endParaRPr/>
          </a:p>
          <a:p>
            <a:pPr indent="-11113" lvl="0" marL="11113" marR="0" rtl="0" algn="l">
              <a:spcBef>
                <a:spcPts val="0"/>
              </a:spcBef>
              <a:spcAft>
                <a:spcPts val="0"/>
              </a:spcAft>
              <a:buNone/>
            </a:pPr>
            <a:r>
              <a:t/>
            </a:r>
            <a:endParaRPr sz="1400">
              <a:solidFill>
                <a:schemeClr val="dk1"/>
              </a:solidFill>
              <a:latin typeface="Calibri"/>
              <a:ea typeface="Calibri"/>
              <a:cs typeface="Calibri"/>
              <a:sym typeface="Calibri"/>
            </a:endParaRPr>
          </a:p>
          <a:p>
            <a:pPr indent="-11113" lvl="0" marL="11113" marR="0" rtl="0" algn="l">
              <a:spcBef>
                <a:spcPts val="0"/>
              </a:spcBef>
              <a:spcAft>
                <a:spcPts val="0"/>
              </a:spcAft>
              <a:buNone/>
            </a:pPr>
            <a:r>
              <a:rPr lang="es-PE" sz="1400">
                <a:solidFill>
                  <a:schemeClr val="dk1"/>
                </a:solidFill>
                <a:latin typeface="Calibri"/>
                <a:ea typeface="Calibri"/>
                <a:cs typeface="Calibri"/>
                <a:sym typeface="Calibri"/>
              </a:rPr>
              <a:t>Curso Design Thinking para todos. Universidad Politécnica de Madrid.</a:t>
            </a:r>
            <a:endParaRPr/>
          </a:p>
          <a:p>
            <a:pPr indent="-11113" lvl="0" marL="11113" marR="0" rtl="0" algn="l">
              <a:spcBef>
                <a:spcPts val="0"/>
              </a:spcBef>
              <a:spcAft>
                <a:spcPts val="0"/>
              </a:spcAft>
              <a:buNone/>
            </a:pPr>
            <a:r>
              <a:t/>
            </a:r>
            <a:endParaRPr sz="1400">
              <a:solidFill>
                <a:schemeClr val="dk1"/>
              </a:solidFill>
              <a:latin typeface="Calibri"/>
              <a:ea typeface="Calibri"/>
              <a:cs typeface="Calibri"/>
              <a:sym typeface="Calibri"/>
            </a:endParaRPr>
          </a:p>
          <a:p>
            <a:pPr indent="-11113" lvl="0" marL="11113" marR="0" rtl="0" algn="l">
              <a:spcBef>
                <a:spcPts val="0"/>
              </a:spcBef>
              <a:spcAft>
                <a:spcPts val="0"/>
              </a:spcAft>
              <a:buNone/>
            </a:pPr>
            <a:r>
              <a:rPr lang="es-PE" sz="1400">
                <a:solidFill>
                  <a:schemeClr val="dk1"/>
                </a:solidFill>
                <a:latin typeface="Calibri"/>
                <a:ea typeface="Calibri"/>
                <a:cs typeface="Calibri"/>
                <a:sym typeface="Calibri"/>
              </a:rPr>
              <a:t>https://www.designthinking.services/2017/07/que-es-el-design-thinking-historia-fases-del-design-thinking-proceso/</a:t>
            </a:r>
            <a:endParaRPr/>
          </a:p>
          <a:p>
            <a:pPr indent="-11113" lvl="0" marL="11113" marR="0" rtl="0" algn="l">
              <a:spcBef>
                <a:spcPts val="0"/>
              </a:spcBef>
              <a:spcAft>
                <a:spcPts val="0"/>
              </a:spcAft>
              <a:buNone/>
            </a:pPr>
            <a:r>
              <a:t/>
            </a:r>
            <a:endParaRPr sz="1400">
              <a:solidFill>
                <a:schemeClr val="dk1"/>
              </a:solidFill>
              <a:latin typeface="Calibri"/>
              <a:ea typeface="Calibri"/>
              <a:cs typeface="Calibri"/>
              <a:sym typeface="Calibri"/>
            </a:endParaRPr>
          </a:p>
          <a:p>
            <a:pPr indent="-11113" lvl="0" marL="11113" marR="0" rtl="0" algn="l">
              <a:spcBef>
                <a:spcPts val="0"/>
              </a:spcBef>
              <a:spcAft>
                <a:spcPts val="0"/>
              </a:spcAft>
              <a:buNone/>
            </a:pPr>
            <a:r>
              <a:rPr lang="es-PE" sz="1400">
                <a:solidFill>
                  <a:schemeClr val="dk1"/>
                </a:solidFill>
                <a:latin typeface="Calibri"/>
                <a:ea typeface="Calibri"/>
                <a:cs typeface="Calibri"/>
                <a:sym typeface="Calibri"/>
              </a:rPr>
              <a:t>http://bienpensado.com/que-es-el-design-thinking/</a:t>
            </a:r>
            <a:endParaRPr/>
          </a:p>
          <a:p>
            <a:pPr indent="-11113" lvl="0" marL="11113" marR="0" rtl="0" algn="l">
              <a:spcBef>
                <a:spcPts val="0"/>
              </a:spcBef>
              <a:spcAft>
                <a:spcPts val="0"/>
              </a:spcAft>
              <a:buNone/>
            </a:pPr>
            <a:r>
              <a:t/>
            </a:r>
            <a:endParaRPr sz="1400">
              <a:solidFill>
                <a:schemeClr val="dk1"/>
              </a:solidFill>
              <a:latin typeface="Calibri"/>
              <a:ea typeface="Calibri"/>
              <a:cs typeface="Calibri"/>
              <a:sym typeface="Calibri"/>
            </a:endParaRPr>
          </a:p>
          <a:p>
            <a:pPr indent="-11113" lvl="0" marL="11113" marR="0" rtl="0" algn="l">
              <a:spcBef>
                <a:spcPts val="0"/>
              </a:spcBef>
              <a:spcAft>
                <a:spcPts val="0"/>
              </a:spcAft>
              <a:buNone/>
            </a:pPr>
            <a:r>
              <a:rPr lang="es-PE" sz="1400">
                <a:solidFill>
                  <a:schemeClr val="dk1"/>
                </a:solidFill>
                <a:latin typeface="Calibri"/>
                <a:ea typeface="Calibri"/>
                <a:cs typeface="Calibri"/>
                <a:sym typeface="Calibri"/>
              </a:rPr>
              <a:t>https://designthinking.gal/casos-de-exito-de-la-aplicacion-del-design-thinking-en-salud/</a:t>
            </a:r>
            <a:endParaRPr/>
          </a:p>
        </p:txBody>
      </p:sp>
      <p:pic>
        <p:nvPicPr>
          <p:cNvPr id="384" name="Google Shape;384;p34"/>
          <p:cNvPicPr preferRelativeResize="0"/>
          <p:nvPr/>
        </p:nvPicPr>
        <p:blipFill rotWithShape="1">
          <a:blip r:embed="rId3">
            <a:alphaModFix/>
          </a:blip>
          <a:srcRect b="0" l="0" r="0" t="0"/>
          <a:stretch/>
        </p:blipFill>
        <p:spPr>
          <a:xfrm>
            <a:off x="1008064" y="970402"/>
            <a:ext cx="103867" cy="106967"/>
          </a:xfrm>
          <a:prstGeom prst="rect">
            <a:avLst/>
          </a:prstGeom>
          <a:noFill/>
          <a:ln>
            <a:noFill/>
          </a:ln>
        </p:spPr>
      </p:pic>
      <p:pic>
        <p:nvPicPr>
          <p:cNvPr id="385" name="Google Shape;385;p34"/>
          <p:cNvPicPr preferRelativeResize="0"/>
          <p:nvPr/>
        </p:nvPicPr>
        <p:blipFill rotWithShape="1">
          <a:blip r:embed="rId3">
            <a:alphaModFix/>
          </a:blip>
          <a:srcRect b="0" l="0" r="0" t="0"/>
          <a:stretch/>
        </p:blipFill>
        <p:spPr>
          <a:xfrm>
            <a:off x="1010568" y="1627541"/>
            <a:ext cx="103867" cy="106967"/>
          </a:xfrm>
          <a:prstGeom prst="rect">
            <a:avLst/>
          </a:prstGeom>
          <a:noFill/>
          <a:ln>
            <a:noFill/>
          </a:ln>
        </p:spPr>
      </p:pic>
      <p:sp>
        <p:nvSpPr>
          <p:cNvPr id="386" name="Google Shape;386;p3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7" name="Google Shape;387;p3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pic>
        <p:nvPicPr>
          <p:cNvPr id="388" name="Google Shape;388;p34"/>
          <p:cNvPicPr preferRelativeResize="0"/>
          <p:nvPr/>
        </p:nvPicPr>
        <p:blipFill rotWithShape="1">
          <a:blip r:embed="rId3">
            <a:alphaModFix/>
          </a:blip>
          <a:srcRect b="0" l="0" r="0" t="0"/>
          <a:stretch/>
        </p:blipFill>
        <p:spPr>
          <a:xfrm>
            <a:off x="1008064" y="2049083"/>
            <a:ext cx="103867" cy="106967"/>
          </a:xfrm>
          <a:prstGeom prst="rect">
            <a:avLst/>
          </a:prstGeom>
          <a:noFill/>
          <a:ln>
            <a:noFill/>
          </a:ln>
        </p:spPr>
      </p:pic>
      <p:pic>
        <p:nvPicPr>
          <p:cNvPr id="389" name="Google Shape;389;p34"/>
          <p:cNvPicPr preferRelativeResize="0"/>
          <p:nvPr/>
        </p:nvPicPr>
        <p:blipFill rotWithShape="1">
          <a:blip r:embed="rId3">
            <a:alphaModFix/>
          </a:blip>
          <a:srcRect b="0" l="0" r="0" t="0"/>
          <a:stretch/>
        </p:blipFill>
        <p:spPr>
          <a:xfrm>
            <a:off x="1008064" y="2677297"/>
            <a:ext cx="103867" cy="106967"/>
          </a:xfrm>
          <a:prstGeom prst="rect">
            <a:avLst/>
          </a:prstGeom>
          <a:noFill/>
          <a:ln>
            <a:noFill/>
          </a:ln>
        </p:spPr>
      </p:pic>
      <p:pic>
        <p:nvPicPr>
          <p:cNvPr id="390" name="Google Shape;390;p34"/>
          <p:cNvPicPr preferRelativeResize="0"/>
          <p:nvPr/>
        </p:nvPicPr>
        <p:blipFill rotWithShape="1">
          <a:blip r:embed="rId3">
            <a:alphaModFix/>
          </a:blip>
          <a:srcRect b="0" l="0" r="0" t="0"/>
          <a:stretch/>
        </p:blipFill>
        <p:spPr>
          <a:xfrm>
            <a:off x="1008064" y="3108236"/>
            <a:ext cx="103867" cy="106967"/>
          </a:xfrm>
          <a:prstGeom prst="rect">
            <a:avLst/>
          </a:prstGeom>
          <a:noFill/>
          <a:ln>
            <a:noFill/>
          </a:ln>
        </p:spPr>
      </p:pic>
      <p:sp>
        <p:nvSpPr>
          <p:cNvPr id="391" name="Google Shape;391;p3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BIBLIOGRAFÍA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7" name="Google Shape;397;p3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4"/>
          <p:cNvSpPr txBox="1"/>
          <p:nvPr/>
        </p:nvSpPr>
        <p:spPr>
          <a:xfrm>
            <a:off x="1008064" y="3169972"/>
            <a:ext cx="440661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LA METODOLOGÍA </a:t>
            </a:r>
            <a:r>
              <a:rPr b="1" lang="es-PE" sz="2800">
                <a:solidFill>
                  <a:schemeClr val="lt1"/>
                </a:solidFill>
                <a:latin typeface="Arial"/>
                <a:ea typeface="Arial"/>
                <a:cs typeface="Arial"/>
                <a:sym typeface="Arial"/>
              </a:rPr>
              <a:t>DESIGN THINKING</a:t>
            </a:r>
            <a:endParaRPr/>
          </a:p>
        </p:txBody>
      </p:sp>
      <p:pic>
        <p:nvPicPr>
          <p:cNvPr id="86" name="Google Shape;86;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5"/>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93" name="Google Shape;93;p5">
            <a:hlinkClick r:id="rId4"/>
          </p:cNvPr>
          <p:cNvPicPr preferRelativeResize="0"/>
          <p:nvPr/>
        </p:nvPicPr>
        <p:blipFill rotWithShape="1">
          <a:blip r:embed="rId5">
            <a:alphaModFix/>
          </a:blip>
          <a:srcRect b="5369" l="0" r="0" t="10330"/>
          <a:stretch/>
        </p:blipFill>
        <p:spPr>
          <a:xfrm>
            <a:off x="1650044" y="1120654"/>
            <a:ext cx="5886585" cy="2791329"/>
          </a:xfrm>
          <a:prstGeom prst="roundRect">
            <a:avLst>
              <a:gd fmla="val 9863" name="adj"/>
            </a:avLst>
          </a:prstGeom>
          <a:noFill/>
          <a:ln>
            <a:noFill/>
          </a:ln>
        </p:spPr>
      </p:pic>
      <p:sp>
        <p:nvSpPr>
          <p:cNvPr id="94" name="Google Shape;94;p5"/>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95" name="Google Shape;95;p5"/>
          <p:cNvGrpSpPr/>
          <p:nvPr/>
        </p:nvGrpSpPr>
        <p:grpSpPr>
          <a:xfrm>
            <a:off x="514858" y="499074"/>
            <a:ext cx="131794" cy="132296"/>
            <a:chOff x="511902" y="912279"/>
            <a:chExt cx="281320" cy="282391"/>
          </a:xfrm>
        </p:grpSpPr>
        <p:sp>
          <p:nvSpPr>
            <p:cNvPr id="96" name="Google Shape;96;p5"/>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 name="Google Shape;97;p5"/>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sp>
        <p:nvSpPr>
          <p:cNvPr id="98" name="Google Shape;98;p5"/>
          <p:cNvSpPr txBox="1"/>
          <p:nvPr/>
        </p:nvSpPr>
        <p:spPr>
          <a:xfrm>
            <a:off x="1499337" y="4371232"/>
            <a:ext cx="6001500" cy="454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a:solidFill>
                  <a:schemeClr val="dk1"/>
                </a:solidFill>
                <a:latin typeface="Calibri"/>
                <a:ea typeface="Calibri"/>
                <a:cs typeface="Calibri"/>
                <a:sym typeface="Calibri"/>
              </a:rPr>
              <a:t>DESIGN</a:t>
            </a:r>
            <a:r>
              <a:rPr b="1" lang="es-PE" sz="1400">
                <a:solidFill>
                  <a:schemeClr val="dk1"/>
                </a:solidFill>
                <a:latin typeface="Calibri"/>
                <a:ea typeface="Calibri"/>
                <a:cs typeface="Calibri"/>
                <a:sym typeface="Calibri"/>
              </a:rPr>
              <a:t> THINKING: ORÍGENES</a:t>
            </a:r>
            <a:endParaRPr/>
          </a:p>
          <a:p>
            <a:pPr indent="0" lvl="0" marL="222250" marR="0" rtl="0" algn="l">
              <a:spcBef>
                <a:spcPts val="600"/>
              </a:spcBef>
              <a:spcAft>
                <a:spcPts val="0"/>
              </a:spcAft>
              <a:buNone/>
            </a:pPr>
            <a:r>
              <a:rPr lang="es-PE" sz="1050">
                <a:solidFill>
                  <a:srgbClr val="A5A5A5"/>
                </a:solidFill>
                <a:latin typeface="Calibri"/>
                <a:ea typeface="Calibri"/>
                <a:cs typeface="Calibri"/>
                <a:sym typeface="Calibri"/>
              </a:rPr>
              <a:t>https://www.youtube.com/watch?v=YOK9RSrb-A8 </a:t>
            </a:r>
            <a:endParaRPr/>
          </a:p>
        </p:txBody>
      </p:sp>
      <p:pic>
        <p:nvPicPr>
          <p:cNvPr id="99" name="Google Shape;99;p5"/>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nvSpPr>
        <p:spPr>
          <a:xfrm>
            <a:off x="507339" y="917592"/>
            <a:ext cx="3633738"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ORÍGENES</a:t>
            </a:r>
            <a:r>
              <a:rPr lang="es-PE" sz="1600">
                <a:solidFill>
                  <a:schemeClr val="dk1"/>
                </a:solidFill>
                <a:latin typeface="Calibri"/>
                <a:ea typeface="Calibri"/>
                <a:cs typeface="Calibri"/>
                <a:sym typeface="Calibri"/>
              </a:rPr>
              <a:t> </a:t>
            </a:r>
            <a:endParaRPr/>
          </a:p>
          <a:p>
            <a:pPr indent="-182563" lvl="0" marL="182563"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concepto de Design Thinking fue planteado a finales de los años 80 por </a:t>
            </a:r>
            <a:r>
              <a:rPr b="1" lang="es-PE" sz="1600">
                <a:solidFill>
                  <a:schemeClr val="dk1"/>
                </a:solidFill>
                <a:latin typeface="Calibri"/>
                <a:ea typeface="Calibri"/>
                <a:cs typeface="Calibri"/>
                <a:sym typeface="Calibri"/>
              </a:rPr>
              <a:t>David Kelley</a:t>
            </a:r>
            <a:r>
              <a:rPr lang="es-PE" sz="1600">
                <a:solidFill>
                  <a:schemeClr val="dk1"/>
                </a:solidFill>
                <a:latin typeface="Calibri"/>
                <a:ea typeface="Calibri"/>
                <a:cs typeface="Calibri"/>
                <a:sym typeface="Calibri"/>
              </a:rPr>
              <a:t>, quien lideró la creación de la d.school de Stanford University. </a:t>
            </a:r>
            <a:endParaRPr/>
          </a:p>
          <a:p>
            <a:pPr indent="-182563" lvl="0" marL="182563" marR="0" rtl="0" algn="l">
              <a:spcBef>
                <a:spcPts val="0"/>
              </a:spcBef>
              <a:spcAft>
                <a:spcPts val="0"/>
              </a:spcAft>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David Kelley es el creador del primer Mouse para Apple; profesor, consultor y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co-fundador de la empresa Ideo.</a:t>
            </a:r>
            <a:endParaRPr/>
          </a:p>
        </p:txBody>
      </p:sp>
      <p:sp>
        <p:nvSpPr>
          <p:cNvPr id="106" name="Google Shape;106;p6"/>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107" name="Google Shape;107;p6"/>
          <p:cNvPicPr preferRelativeResize="0"/>
          <p:nvPr/>
        </p:nvPicPr>
        <p:blipFill rotWithShape="1">
          <a:blip r:embed="rId3">
            <a:alphaModFix/>
          </a:blip>
          <a:srcRect b="0" l="0" r="0" t="1954"/>
          <a:stretch/>
        </p:blipFill>
        <p:spPr>
          <a:xfrm>
            <a:off x="4751388" y="0"/>
            <a:ext cx="4392612"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nvSpPr>
        <p:spPr>
          <a:xfrm>
            <a:off x="508262" y="917837"/>
            <a:ext cx="3884351"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ORÍGENES </a:t>
            </a:r>
            <a:endParaRPr/>
          </a:p>
          <a:p>
            <a:pPr indent="-179388" lvl="0" marL="179388"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Su </a:t>
            </a:r>
            <a:r>
              <a:rPr b="1" lang="es-PE" sz="1600">
                <a:solidFill>
                  <a:schemeClr val="dk1"/>
                </a:solidFill>
                <a:latin typeface="Calibri"/>
                <a:ea typeface="Calibri"/>
                <a:cs typeface="Calibri"/>
                <a:sym typeface="Calibri"/>
              </a:rPr>
              <a:t>conceptualización y masificación se le debe a Tim Brown</a:t>
            </a:r>
            <a:r>
              <a:rPr lang="es-PE" sz="1600">
                <a:solidFill>
                  <a:schemeClr val="dk1"/>
                </a:solidFill>
                <a:latin typeface="Calibri"/>
                <a:ea typeface="Calibri"/>
                <a:cs typeface="Calibri"/>
                <a:sym typeface="Calibri"/>
              </a:rPr>
              <a:t>, profesor de la escuela de Ingeniería de Stanford University y co-fundador de la empresa consultora Ideo.</a:t>
            </a:r>
            <a:endParaRPr/>
          </a:p>
          <a:p>
            <a:pPr indent="-77788" lvl="0" marL="17938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9388" lvl="0" marL="17938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Él explicó con detalles este nuevo concepto en un artículo publicado por Harvard Bussiness Review en el 2008.</a:t>
            </a:r>
            <a:endParaRPr/>
          </a:p>
        </p:txBody>
      </p:sp>
      <p:sp>
        <p:nvSpPr>
          <p:cNvPr id="114" name="Google Shape;114;p7"/>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115" name="Google Shape;115;p7"/>
          <p:cNvPicPr preferRelativeResize="0"/>
          <p:nvPr/>
        </p:nvPicPr>
        <p:blipFill rotWithShape="1">
          <a:blip r:embed="rId3">
            <a:alphaModFix/>
          </a:blip>
          <a:srcRect b="0" l="0" r="0" t="0"/>
          <a:stretch/>
        </p:blipFill>
        <p:spPr>
          <a:xfrm>
            <a:off x="4760902" y="0"/>
            <a:ext cx="4383098" cy="571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nvSpPr>
        <p:spPr>
          <a:xfrm>
            <a:off x="508344" y="920941"/>
            <a:ext cx="8167200" cy="1062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DESIGN</a:t>
            </a:r>
            <a:r>
              <a:rPr b="1" lang="es-PE" sz="1600">
                <a:solidFill>
                  <a:schemeClr val="dk1"/>
                </a:solidFill>
                <a:latin typeface="Calibri"/>
                <a:ea typeface="Calibri"/>
                <a:cs typeface="Calibri"/>
                <a:sym typeface="Calibri"/>
              </a:rPr>
              <a:t> THINKING: CONCEPTO</a:t>
            </a:r>
            <a:endParaRPr/>
          </a:p>
          <a:p>
            <a:pPr indent="0" lvl="0" marL="0" marR="0" rtl="0" algn="l">
              <a:spcBef>
                <a:spcPts val="600"/>
              </a:spcBef>
              <a:spcAft>
                <a:spcPts val="0"/>
              </a:spcAft>
              <a:buNone/>
            </a:pPr>
            <a:r>
              <a:rPr lang="es-PE" sz="1600">
                <a:solidFill>
                  <a:schemeClr val="dk1"/>
                </a:solidFill>
                <a:latin typeface="Calibri"/>
                <a:ea typeface="Calibri"/>
                <a:cs typeface="Calibri"/>
                <a:sym typeface="Calibri"/>
              </a:rPr>
              <a:t>“El Design Thinking </a:t>
            </a:r>
            <a:r>
              <a:rPr b="1" lang="es-PE" sz="1600">
                <a:solidFill>
                  <a:schemeClr val="dk1"/>
                </a:solidFill>
                <a:latin typeface="Calibri"/>
                <a:ea typeface="Calibri"/>
                <a:cs typeface="Calibri"/>
                <a:sym typeface="Calibri"/>
              </a:rPr>
              <a:t>es la intersección de las necesidades de las personas, su viabilidad técnica y su viabilidad como negocio</a:t>
            </a:r>
            <a:r>
              <a:rPr lang="es-PE" sz="1600">
                <a:solidFill>
                  <a:schemeClr val="dk1"/>
                </a:solidFill>
                <a:latin typeface="Calibri"/>
                <a:ea typeface="Calibri"/>
                <a:cs typeface="Calibri"/>
                <a:sym typeface="Calibri"/>
              </a:rPr>
              <a:t>”. </a:t>
            </a:r>
            <a:endParaRPr/>
          </a:p>
          <a:p>
            <a:pPr indent="0" lvl="0" marL="0" marR="0" rtl="0" algn="r">
              <a:spcBef>
                <a:spcPts val="0"/>
              </a:spcBef>
              <a:spcAft>
                <a:spcPts val="0"/>
              </a:spcAft>
              <a:buNone/>
            </a:pPr>
            <a:r>
              <a:rPr lang="es-PE" sz="1600">
                <a:solidFill>
                  <a:schemeClr val="dk1"/>
                </a:solidFill>
                <a:latin typeface="Arial"/>
                <a:ea typeface="Arial"/>
                <a:cs typeface="Arial"/>
                <a:sym typeface="Arial"/>
              </a:rPr>
              <a:t> 							</a:t>
            </a:r>
            <a:r>
              <a:rPr lang="es-PE" sz="1400">
                <a:solidFill>
                  <a:schemeClr val="dk1"/>
                </a:solidFill>
                <a:latin typeface="Calibri"/>
                <a:ea typeface="Calibri"/>
                <a:cs typeface="Calibri"/>
                <a:sym typeface="Calibri"/>
              </a:rPr>
              <a:t> (Tim Brown)</a:t>
            </a:r>
            <a:endParaRPr/>
          </a:p>
        </p:txBody>
      </p:sp>
      <p:sp>
        <p:nvSpPr>
          <p:cNvPr id="122" name="Google Shape;122;p8"/>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pic>
        <p:nvPicPr>
          <p:cNvPr id="123" name="Google Shape;123;p8"/>
          <p:cNvPicPr preferRelativeResize="0"/>
          <p:nvPr/>
        </p:nvPicPr>
        <p:blipFill rotWithShape="1">
          <a:blip r:embed="rId3">
            <a:alphaModFix/>
          </a:blip>
          <a:srcRect b="1171" l="-31" r="30" t="16268"/>
          <a:stretch/>
        </p:blipFill>
        <p:spPr>
          <a:xfrm>
            <a:off x="503238" y="2166577"/>
            <a:ext cx="8172451" cy="30674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nvSpPr>
        <p:spPr>
          <a:xfrm>
            <a:off x="513747" y="921329"/>
            <a:ext cx="3878866" cy="1800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CONCEPTO</a:t>
            </a:r>
            <a:endParaRPr/>
          </a:p>
          <a:p>
            <a:pPr indent="0" lvl="0" marL="0" marR="0" rtl="0" algn="l">
              <a:spcBef>
                <a:spcPts val="600"/>
              </a:spcBef>
              <a:spcAft>
                <a:spcPts val="0"/>
              </a:spcAft>
              <a:buNone/>
            </a:pPr>
            <a:r>
              <a:rPr lang="es-PE" sz="1600">
                <a:solidFill>
                  <a:schemeClr val="dk1"/>
                </a:solidFill>
                <a:latin typeface="Calibri"/>
                <a:ea typeface="Calibri"/>
                <a:cs typeface="Calibri"/>
                <a:sym typeface="Calibri"/>
              </a:rPr>
              <a:t>“El Design Thinking tiene que ser la respuesta a cualquier necesidad de uno o más individuos, teniendo en cuenta su contexto y los recursos disponibles para resolverlo”.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r">
              <a:spcBef>
                <a:spcPts val="0"/>
              </a:spcBef>
              <a:spcAft>
                <a:spcPts val="0"/>
              </a:spcAft>
              <a:buNone/>
            </a:pPr>
            <a:r>
              <a:rPr lang="es-PE" sz="1400">
                <a:solidFill>
                  <a:schemeClr val="dk1"/>
                </a:solidFill>
                <a:latin typeface="Calibri"/>
                <a:ea typeface="Calibri"/>
                <a:cs typeface="Calibri"/>
                <a:sym typeface="Calibri"/>
              </a:rPr>
              <a:t>(David Kelley)</a:t>
            </a:r>
            <a:endParaRPr/>
          </a:p>
        </p:txBody>
      </p:sp>
      <p:pic>
        <p:nvPicPr>
          <p:cNvPr id="130" name="Google Shape;130;p9"/>
          <p:cNvPicPr preferRelativeResize="0"/>
          <p:nvPr>
            <p:ph idx="1" type="body"/>
          </p:nvPr>
        </p:nvPicPr>
        <p:blipFill rotWithShape="1">
          <a:blip r:embed="rId3">
            <a:alphaModFix/>
          </a:blip>
          <a:srcRect b="0" l="0" r="0" t="0"/>
          <a:stretch/>
        </p:blipFill>
        <p:spPr>
          <a:xfrm>
            <a:off x="4751388" y="924866"/>
            <a:ext cx="3924300" cy="3560708"/>
          </a:xfrm>
          <a:prstGeom prst="rect">
            <a:avLst/>
          </a:prstGeom>
          <a:noFill/>
          <a:ln>
            <a:noFill/>
          </a:ln>
        </p:spPr>
      </p:pic>
      <p:sp>
        <p:nvSpPr>
          <p:cNvPr id="131" name="Google Shape;131;p9"/>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METODOLOGÍA DESIGN THINKING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